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4"/>
  </p:notesMasterIdLst>
  <p:sldIdLst>
    <p:sldId id="256" r:id="rId5"/>
    <p:sldId id="294" r:id="rId6"/>
    <p:sldId id="295" r:id="rId7"/>
    <p:sldId id="296" r:id="rId8"/>
    <p:sldId id="288" r:id="rId9"/>
    <p:sldId id="273" r:id="rId10"/>
    <p:sldId id="297" r:id="rId11"/>
    <p:sldId id="272"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9DC68B-D8D9-4AEB-A06A-166ED983710D}" v="46" dt="2021-11-16T13:46:14.6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80025" autoAdjust="0"/>
  </p:normalViewPr>
  <p:slideViewPr>
    <p:cSldViewPr snapToGrid="0" snapToObjects="1">
      <p:cViewPr varScale="1">
        <p:scale>
          <a:sx n="134" d="100"/>
          <a:sy n="134" d="100"/>
        </p:scale>
        <p:origin x="402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nny kutty" userId="776f7bafba7a673e" providerId="LiveId" clId="{359DC68B-D8D9-4AEB-A06A-166ED983710D}"/>
    <pc:docChg chg="undo redo custSel addSld delSld modSld sldOrd">
      <pc:chgData name="dinny kutty" userId="776f7bafba7a673e" providerId="LiveId" clId="{359DC68B-D8D9-4AEB-A06A-166ED983710D}" dt="2021-11-16T14:19:05.695" v="6500" actId="6549"/>
      <pc:docMkLst>
        <pc:docMk/>
      </pc:docMkLst>
      <pc:sldChg chg="modSp mod">
        <pc:chgData name="dinny kutty" userId="776f7bafba7a673e" providerId="LiveId" clId="{359DC68B-D8D9-4AEB-A06A-166ED983710D}" dt="2021-11-16T06:16:47.013" v="3686" actId="20577"/>
        <pc:sldMkLst>
          <pc:docMk/>
          <pc:sldMk cId="261636586" sldId="256"/>
        </pc:sldMkLst>
        <pc:spChg chg="mod">
          <ac:chgData name="dinny kutty" userId="776f7bafba7a673e" providerId="LiveId" clId="{359DC68B-D8D9-4AEB-A06A-166ED983710D}" dt="2021-11-16T06:16:47.013" v="3686" actId="20577"/>
          <ac:spMkLst>
            <pc:docMk/>
            <pc:sldMk cId="261636586" sldId="256"/>
            <ac:spMk id="2" creationId="{FBF60854-E117-EC48-A3BF-F2A7002EA5CD}"/>
          </ac:spMkLst>
        </pc:spChg>
      </pc:sldChg>
      <pc:sldChg chg="modSp add del mod">
        <pc:chgData name="dinny kutty" userId="776f7bafba7a673e" providerId="LiveId" clId="{359DC68B-D8D9-4AEB-A06A-166ED983710D}" dt="2021-11-16T08:27:13.166" v="3713" actId="47"/>
        <pc:sldMkLst>
          <pc:docMk/>
          <pc:sldMk cId="3201916255" sldId="261"/>
        </pc:sldMkLst>
        <pc:spChg chg="mod">
          <ac:chgData name="dinny kutty" userId="776f7bafba7a673e" providerId="LiveId" clId="{359DC68B-D8D9-4AEB-A06A-166ED983710D}" dt="2021-11-16T04:25:42.044" v="1649" actId="13926"/>
          <ac:spMkLst>
            <pc:docMk/>
            <pc:sldMk cId="3201916255" sldId="261"/>
            <ac:spMk id="3" creationId="{EC46BA1A-C6F2-194C-9222-CC6A04C43C01}"/>
          </ac:spMkLst>
        </pc:spChg>
      </pc:sldChg>
      <pc:sldChg chg="modSp mod">
        <pc:chgData name="dinny kutty" userId="776f7bafba7a673e" providerId="LiveId" clId="{359DC68B-D8D9-4AEB-A06A-166ED983710D}" dt="2021-11-16T04:25:01.028" v="1648" actId="20577"/>
        <pc:sldMkLst>
          <pc:docMk/>
          <pc:sldMk cId="1176757353" sldId="269"/>
        </pc:sldMkLst>
        <pc:spChg chg="mod">
          <ac:chgData name="dinny kutty" userId="776f7bafba7a673e" providerId="LiveId" clId="{359DC68B-D8D9-4AEB-A06A-166ED983710D}" dt="2021-11-16T04:24:22.704" v="1612" actId="20577"/>
          <ac:spMkLst>
            <pc:docMk/>
            <pc:sldMk cId="1176757353" sldId="269"/>
            <ac:spMk id="2" creationId="{F3A416CE-5574-2643-B373-B67CF51418D2}"/>
          </ac:spMkLst>
        </pc:spChg>
        <pc:spChg chg="mod">
          <ac:chgData name="dinny kutty" userId="776f7bafba7a673e" providerId="LiveId" clId="{359DC68B-D8D9-4AEB-A06A-166ED983710D}" dt="2021-11-16T04:25:01.028" v="1648" actId="20577"/>
          <ac:spMkLst>
            <pc:docMk/>
            <pc:sldMk cId="1176757353" sldId="269"/>
            <ac:spMk id="3" creationId="{EC46BA1A-C6F2-194C-9222-CC6A04C43C01}"/>
          </ac:spMkLst>
        </pc:spChg>
      </pc:sldChg>
      <pc:sldChg chg="add del">
        <pc:chgData name="dinny kutty" userId="776f7bafba7a673e" providerId="LiveId" clId="{359DC68B-D8D9-4AEB-A06A-166ED983710D}" dt="2021-11-16T06:26:58.937" v="3693" actId="47"/>
        <pc:sldMkLst>
          <pc:docMk/>
          <pc:sldMk cId="377077095" sldId="271"/>
        </pc:sldMkLst>
      </pc:sldChg>
      <pc:sldChg chg="addSp modSp add mod ord">
        <pc:chgData name="dinny kutty" userId="776f7bafba7a673e" providerId="LiveId" clId="{359DC68B-D8D9-4AEB-A06A-166ED983710D}" dt="2021-11-16T13:47:26.697" v="6307" actId="20577"/>
        <pc:sldMkLst>
          <pc:docMk/>
          <pc:sldMk cId="2554241992" sldId="272"/>
        </pc:sldMkLst>
        <pc:spChg chg="mod">
          <ac:chgData name="dinny kutty" userId="776f7bafba7a673e" providerId="LiveId" clId="{359DC68B-D8D9-4AEB-A06A-166ED983710D}" dt="2021-11-16T13:16:06.030" v="5813" actId="20577"/>
          <ac:spMkLst>
            <pc:docMk/>
            <pc:sldMk cId="2554241992" sldId="272"/>
            <ac:spMk id="2" creationId="{F3A416CE-5574-2643-B373-B67CF51418D2}"/>
          </ac:spMkLst>
        </pc:spChg>
        <pc:spChg chg="mod">
          <ac:chgData name="dinny kutty" userId="776f7bafba7a673e" providerId="LiveId" clId="{359DC68B-D8D9-4AEB-A06A-166ED983710D}" dt="2021-11-16T13:15:59.326" v="5808" actId="20577"/>
          <ac:spMkLst>
            <pc:docMk/>
            <pc:sldMk cId="2554241992" sldId="272"/>
            <ac:spMk id="3" creationId="{EC46BA1A-C6F2-194C-9222-CC6A04C43C01}"/>
          </ac:spMkLst>
        </pc:spChg>
        <pc:graphicFrameChg chg="add mod modGraphic">
          <ac:chgData name="dinny kutty" userId="776f7bafba7a673e" providerId="LiveId" clId="{359DC68B-D8D9-4AEB-A06A-166ED983710D}" dt="2021-11-16T13:47:26.697" v="6307" actId="20577"/>
          <ac:graphicFrameMkLst>
            <pc:docMk/>
            <pc:sldMk cId="2554241992" sldId="272"/>
            <ac:graphicFrameMk id="5" creationId="{2288E45E-D6E1-4829-A728-969705C5DC55}"/>
          </ac:graphicFrameMkLst>
        </pc:graphicFrameChg>
        <pc:cxnChg chg="add mod">
          <ac:chgData name="dinny kutty" userId="776f7bafba7a673e" providerId="LiveId" clId="{359DC68B-D8D9-4AEB-A06A-166ED983710D}" dt="2021-11-16T13:15:46.921" v="5806" actId="1076"/>
          <ac:cxnSpMkLst>
            <pc:docMk/>
            <pc:sldMk cId="2554241992" sldId="272"/>
            <ac:cxnSpMk id="7" creationId="{443FEDEC-9E78-451D-B044-705E614FABC1}"/>
          </ac:cxnSpMkLst>
        </pc:cxnChg>
      </pc:sldChg>
      <pc:sldChg chg="addSp modSp mod">
        <pc:chgData name="dinny kutty" userId="776f7bafba7a673e" providerId="LiveId" clId="{359DC68B-D8D9-4AEB-A06A-166ED983710D}" dt="2021-11-16T13:45:22.942" v="6285" actId="14734"/>
        <pc:sldMkLst>
          <pc:docMk/>
          <pc:sldMk cId="3974725563" sldId="273"/>
        </pc:sldMkLst>
        <pc:spChg chg="mod">
          <ac:chgData name="dinny kutty" userId="776f7bafba7a673e" providerId="LiveId" clId="{359DC68B-D8D9-4AEB-A06A-166ED983710D}" dt="2021-11-16T04:24:05.846" v="1610" actId="20577"/>
          <ac:spMkLst>
            <pc:docMk/>
            <pc:sldMk cId="3974725563" sldId="273"/>
            <ac:spMk id="2" creationId="{F3A416CE-5574-2643-B373-B67CF51418D2}"/>
          </ac:spMkLst>
        </pc:spChg>
        <pc:spChg chg="mod">
          <ac:chgData name="dinny kutty" userId="776f7bafba7a673e" providerId="LiveId" clId="{359DC68B-D8D9-4AEB-A06A-166ED983710D}" dt="2021-11-16T13:39:47.852" v="6259" actId="113"/>
          <ac:spMkLst>
            <pc:docMk/>
            <pc:sldMk cId="3974725563" sldId="273"/>
            <ac:spMk id="3" creationId="{EC46BA1A-C6F2-194C-9222-CC6A04C43C01}"/>
          </ac:spMkLst>
        </pc:spChg>
        <pc:graphicFrameChg chg="add mod modGraphic">
          <ac:chgData name="dinny kutty" userId="776f7bafba7a673e" providerId="LiveId" clId="{359DC68B-D8D9-4AEB-A06A-166ED983710D}" dt="2021-11-16T13:45:22.942" v="6285" actId="14734"/>
          <ac:graphicFrameMkLst>
            <pc:docMk/>
            <pc:sldMk cId="3974725563" sldId="273"/>
            <ac:graphicFrameMk id="5" creationId="{A2C2029F-7476-4BA1-8956-9B3015166BF1}"/>
          </ac:graphicFrameMkLst>
        </pc:graphicFrameChg>
      </pc:sldChg>
      <pc:sldChg chg="modSp mod">
        <pc:chgData name="dinny kutty" userId="776f7bafba7a673e" providerId="LiveId" clId="{359DC68B-D8D9-4AEB-A06A-166ED983710D}" dt="2021-11-16T14:19:05.695" v="6500" actId="6549"/>
        <pc:sldMkLst>
          <pc:docMk/>
          <pc:sldMk cId="3837566327" sldId="288"/>
        </pc:sldMkLst>
        <pc:spChg chg="mod">
          <ac:chgData name="dinny kutty" userId="776f7bafba7a673e" providerId="LiveId" clId="{359DC68B-D8D9-4AEB-A06A-166ED983710D}" dt="2021-11-16T04:13:28.461" v="879" actId="20577"/>
          <ac:spMkLst>
            <pc:docMk/>
            <pc:sldMk cId="3837566327" sldId="288"/>
            <ac:spMk id="2" creationId="{F3A416CE-5574-2643-B373-B67CF51418D2}"/>
          </ac:spMkLst>
        </pc:spChg>
        <pc:spChg chg="mod">
          <ac:chgData name="dinny kutty" userId="776f7bafba7a673e" providerId="LiveId" clId="{359DC68B-D8D9-4AEB-A06A-166ED983710D}" dt="2021-11-16T14:19:05.695" v="6500" actId="6549"/>
          <ac:spMkLst>
            <pc:docMk/>
            <pc:sldMk cId="3837566327" sldId="288"/>
            <ac:spMk id="3" creationId="{EC46BA1A-C6F2-194C-9222-CC6A04C43C01}"/>
          </ac:spMkLst>
        </pc:spChg>
      </pc:sldChg>
      <pc:sldChg chg="modSp mod modNotesTx">
        <pc:chgData name="dinny kutty" userId="776f7bafba7a673e" providerId="LiveId" clId="{359DC68B-D8D9-4AEB-A06A-166ED983710D}" dt="2021-11-16T14:07:35.052" v="6381" actId="20577"/>
        <pc:sldMkLst>
          <pc:docMk/>
          <pc:sldMk cId="336968653" sldId="294"/>
        </pc:sldMkLst>
        <pc:spChg chg="mod">
          <ac:chgData name="dinny kutty" userId="776f7bafba7a673e" providerId="LiveId" clId="{359DC68B-D8D9-4AEB-A06A-166ED983710D}" dt="2021-11-16T03:08:02.484" v="28" actId="20577"/>
          <ac:spMkLst>
            <pc:docMk/>
            <pc:sldMk cId="336968653" sldId="294"/>
            <ac:spMk id="2" creationId="{F3A416CE-5574-2643-B373-B67CF51418D2}"/>
          </ac:spMkLst>
        </pc:spChg>
        <pc:graphicFrameChg chg="modGraphic">
          <ac:chgData name="dinny kutty" userId="776f7bafba7a673e" providerId="LiveId" clId="{359DC68B-D8D9-4AEB-A06A-166ED983710D}" dt="2021-11-16T14:07:35.052" v="6381" actId="20577"/>
          <ac:graphicFrameMkLst>
            <pc:docMk/>
            <pc:sldMk cId="336968653" sldId="294"/>
            <ac:graphicFrameMk id="5" creationId="{85A83BCD-0AC9-4307-8076-23C71996144E}"/>
          </ac:graphicFrameMkLst>
        </pc:graphicFrameChg>
      </pc:sldChg>
      <pc:sldChg chg="modSp mod">
        <pc:chgData name="dinny kutty" userId="776f7bafba7a673e" providerId="LiveId" clId="{359DC68B-D8D9-4AEB-A06A-166ED983710D}" dt="2021-11-16T14:08:05.268" v="6412" actId="20577"/>
        <pc:sldMkLst>
          <pc:docMk/>
          <pc:sldMk cId="3762255525" sldId="295"/>
        </pc:sldMkLst>
        <pc:spChg chg="mod">
          <ac:chgData name="dinny kutty" userId="776f7bafba7a673e" providerId="LiveId" clId="{359DC68B-D8D9-4AEB-A06A-166ED983710D}" dt="2021-11-16T12:29:26.491" v="5101" actId="20577"/>
          <ac:spMkLst>
            <pc:docMk/>
            <pc:sldMk cId="3762255525" sldId="295"/>
            <ac:spMk id="2" creationId="{F3A416CE-5574-2643-B373-B67CF51418D2}"/>
          </ac:spMkLst>
        </pc:spChg>
        <pc:spChg chg="mod">
          <ac:chgData name="dinny kutty" userId="776f7bafba7a673e" providerId="LiveId" clId="{359DC68B-D8D9-4AEB-A06A-166ED983710D}" dt="2021-11-16T13:17:40.735" v="5828" actId="6549"/>
          <ac:spMkLst>
            <pc:docMk/>
            <pc:sldMk cId="3762255525" sldId="295"/>
            <ac:spMk id="7" creationId="{29C19649-09D7-4AA6-B9F8-E7EB6215CA66}"/>
          </ac:spMkLst>
        </pc:spChg>
        <pc:graphicFrameChg chg="mod modGraphic">
          <ac:chgData name="dinny kutty" userId="776f7bafba7a673e" providerId="LiveId" clId="{359DC68B-D8D9-4AEB-A06A-166ED983710D}" dt="2021-11-16T14:08:05.268" v="6412" actId="20577"/>
          <ac:graphicFrameMkLst>
            <pc:docMk/>
            <pc:sldMk cId="3762255525" sldId="295"/>
            <ac:graphicFrameMk id="5" creationId="{85A83BCD-0AC9-4307-8076-23C71996144E}"/>
          </ac:graphicFrameMkLst>
        </pc:graphicFrameChg>
      </pc:sldChg>
      <pc:sldChg chg="modSp mod">
        <pc:chgData name="dinny kutty" userId="776f7bafba7a673e" providerId="LiveId" clId="{359DC68B-D8D9-4AEB-A06A-166ED983710D}" dt="2021-11-16T14:17:20.628" v="6440" actId="5793"/>
        <pc:sldMkLst>
          <pc:docMk/>
          <pc:sldMk cId="808135049" sldId="296"/>
        </pc:sldMkLst>
        <pc:spChg chg="mod">
          <ac:chgData name="dinny kutty" userId="776f7bafba7a673e" providerId="LiveId" clId="{359DC68B-D8D9-4AEB-A06A-166ED983710D}" dt="2021-11-16T14:17:20.628" v="6440" actId="5793"/>
          <ac:spMkLst>
            <pc:docMk/>
            <pc:sldMk cId="808135049" sldId="296"/>
            <ac:spMk id="7" creationId="{29C19649-09D7-4AA6-B9F8-E7EB6215CA66}"/>
          </ac:spMkLst>
        </pc:spChg>
        <pc:graphicFrameChg chg="modGraphic">
          <ac:chgData name="dinny kutty" userId="776f7bafba7a673e" providerId="LiveId" clId="{359DC68B-D8D9-4AEB-A06A-166ED983710D}" dt="2021-11-16T09:25:26.802" v="4642" actId="14100"/>
          <ac:graphicFrameMkLst>
            <pc:docMk/>
            <pc:sldMk cId="808135049" sldId="296"/>
            <ac:graphicFrameMk id="5" creationId="{85A83BCD-0AC9-4307-8076-23C71996144E}"/>
          </ac:graphicFrameMkLst>
        </pc:graphicFrameChg>
      </pc:sldChg>
      <pc:sldChg chg="addSp modSp add mod modNotesTx">
        <pc:chgData name="dinny kutty" userId="776f7bafba7a673e" providerId="LiveId" clId="{359DC68B-D8D9-4AEB-A06A-166ED983710D}" dt="2021-11-16T13:51:25.688" v="6347" actId="20577"/>
        <pc:sldMkLst>
          <pc:docMk/>
          <pc:sldMk cId="1535497971" sldId="297"/>
        </pc:sldMkLst>
        <pc:spChg chg="mod">
          <ac:chgData name="dinny kutty" userId="776f7bafba7a673e" providerId="LiveId" clId="{359DC68B-D8D9-4AEB-A06A-166ED983710D}" dt="2021-11-16T13:51:25.688" v="6347" actId="20577"/>
          <ac:spMkLst>
            <pc:docMk/>
            <pc:sldMk cId="1535497971" sldId="297"/>
            <ac:spMk id="2" creationId="{F3A416CE-5574-2643-B373-B67CF51418D2}"/>
          </ac:spMkLst>
        </pc:spChg>
        <pc:spChg chg="add mod">
          <ac:chgData name="dinny kutty" userId="776f7bafba7a673e" providerId="LiveId" clId="{359DC68B-D8D9-4AEB-A06A-166ED983710D}" dt="2021-11-16T13:42:10.368" v="6276" actId="113"/>
          <ac:spMkLst>
            <pc:docMk/>
            <pc:sldMk cId="1535497971" sldId="297"/>
            <ac:spMk id="6" creationId="{0619C81E-F1D7-46D8-8EED-CD5273DD4547}"/>
          </ac:spMkLst>
        </pc:spChg>
        <pc:graphicFrameChg chg="mod modGraphic">
          <ac:chgData name="dinny kutty" userId="776f7bafba7a673e" providerId="LiveId" clId="{359DC68B-D8D9-4AEB-A06A-166ED983710D}" dt="2021-11-16T13:36:36.021" v="6230" actId="14100"/>
          <ac:graphicFrameMkLst>
            <pc:docMk/>
            <pc:sldMk cId="1535497971" sldId="297"/>
            <ac:graphicFrameMk id="5" creationId="{85A83BCD-0AC9-4307-8076-23C71996144E}"/>
          </ac:graphicFrameMkLst>
        </pc:graphicFrameChg>
      </pc:sldChg>
      <pc:sldChg chg="add del">
        <pc:chgData name="dinny kutty" userId="776f7bafba7a673e" providerId="LiveId" clId="{359DC68B-D8D9-4AEB-A06A-166ED983710D}" dt="2021-11-16T06:25:51.124" v="3689" actId="47"/>
        <pc:sldMkLst>
          <pc:docMk/>
          <pc:sldMk cId="2700494992" sldId="300"/>
        </pc:sldMkLst>
      </pc:sldChg>
      <pc:sldChg chg="modSp add del mod">
        <pc:chgData name="dinny kutty" userId="776f7bafba7a673e" providerId="LiveId" clId="{359DC68B-D8D9-4AEB-A06A-166ED983710D}" dt="2021-11-16T13:37:49.827" v="6235" actId="47"/>
        <pc:sldMkLst>
          <pc:docMk/>
          <pc:sldMk cId="3181700477" sldId="301"/>
        </pc:sldMkLst>
        <pc:spChg chg="mod">
          <ac:chgData name="dinny kutty" userId="776f7bafba7a673e" providerId="LiveId" clId="{359DC68B-D8D9-4AEB-A06A-166ED983710D}" dt="2021-11-16T06:26:11.919" v="3690"/>
          <ac:spMkLst>
            <pc:docMk/>
            <pc:sldMk cId="3181700477" sldId="301"/>
            <ac:spMk id="2" creationId="{F3A416CE-5574-2643-B373-B67CF51418D2}"/>
          </ac:spMkLst>
        </pc:spChg>
        <pc:spChg chg="mod">
          <ac:chgData name="dinny kutty" userId="776f7bafba7a673e" providerId="LiveId" clId="{359DC68B-D8D9-4AEB-A06A-166ED983710D}" dt="2021-11-16T09:12:47.987" v="4543" actId="6549"/>
          <ac:spMkLst>
            <pc:docMk/>
            <pc:sldMk cId="3181700477" sldId="301"/>
            <ac:spMk id="3" creationId="{EC46BA1A-C6F2-194C-9222-CC6A04C43C01}"/>
          </ac:spMkLst>
        </pc:spChg>
      </pc:sldChg>
      <pc:sldChg chg="modSp add del mod">
        <pc:chgData name="dinny kutty" userId="776f7bafba7a673e" providerId="LiveId" clId="{359DC68B-D8D9-4AEB-A06A-166ED983710D}" dt="2021-11-16T13:37:52.795" v="6236" actId="47"/>
        <pc:sldMkLst>
          <pc:docMk/>
          <pc:sldMk cId="3941699966" sldId="302"/>
        </pc:sldMkLst>
        <pc:spChg chg="mod">
          <ac:chgData name="dinny kutty" userId="776f7bafba7a673e" providerId="LiveId" clId="{359DC68B-D8D9-4AEB-A06A-166ED983710D}" dt="2021-11-16T06:26:25.527" v="3692"/>
          <ac:spMkLst>
            <pc:docMk/>
            <pc:sldMk cId="3941699966" sldId="302"/>
            <ac:spMk id="2" creationId="{F3A416CE-5574-2643-B373-B67CF51418D2}"/>
          </ac:spMkLst>
        </pc:spChg>
        <pc:spChg chg="mod">
          <ac:chgData name="dinny kutty" userId="776f7bafba7a673e" providerId="LiveId" clId="{359DC68B-D8D9-4AEB-A06A-166ED983710D}" dt="2021-11-16T09:12:17.800" v="4542" actId="20577"/>
          <ac:spMkLst>
            <pc:docMk/>
            <pc:sldMk cId="3941699966" sldId="302"/>
            <ac:spMk id="3" creationId="{EC46BA1A-C6F2-194C-9222-CC6A04C43C01}"/>
          </ac:spMkLst>
        </pc:spChg>
      </pc:sldChg>
      <pc:sldChg chg="addSp delSp modSp add del mod">
        <pc:chgData name="dinny kutty" userId="776f7bafba7a673e" providerId="LiveId" clId="{359DC68B-D8D9-4AEB-A06A-166ED983710D}" dt="2021-11-16T13:40:53.280" v="6262" actId="47"/>
        <pc:sldMkLst>
          <pc:docMk/>
          <pc:sldMk cId="487149194" sldId="303"/>
        </pc:sldMkLst>
        <pc:spChg chg="del">
          <ac:chgData name="dinny kutty" userId="776f7bafba7a673e" providerId="LiveId" clId="{359DC68B-D8D9-4AEB-A06A-166ED983710D}" dt="2021-11-16T13:19:33.789" v="5832" actId="478"/>
          <ac:spMkLst>
            <pc:docMk/>
            <pc:sldMk cId="487149194" sldId="303"/>
            <ac:spMk id="3" creationId="{EC46BA1A-C6F2-194C-9222-CC6A04C43C01}"/>
          </ac:spMkLst>
        </pc:spChg>
        <pc:spChg chg="add del mod">
          <ac:chgData name="dinny kutty" userId="776f7bafba7a673e" providerId="LiveId" clId="{359DC68B-D8D9-4AEB-A06A-166ED983710D}" dt="2021-11-16T13:19:37.321" v="5833" actId="478"/>
          <ac:spMkLst>
            <pc:docMk/>
            <pc:sldMk cId="487149194" sldId="303"/>
            <ac:spMk id="6" creationId="{49E1119A-D3F5-4252-BB58-2A9152CFC09E}"/>
          </ac:spMkLst>
        </pc:spChg>
        <pc:graphicFrameChg chg="add del mod modGraphic">
          <ac:chgData name="dinny kutty" userId="776f7bafba7a673e" providerId="LiveId" clId="{359DC68B-D8D9-4AEB-A06A-166ED983710D}" dt="2021-11-16T13:22:21.732" v="5875" actId="478"/>
          <ac:graphicFrameMkLst>
            <pc:docMk/>
            <pc:sldMk cId="487149194" sldId="303"/>
            <ac:graphicFrameMk id="7" creationId="{7B89CEB6-869A-42E4-8BF9-F911403BB907}"/>
          </ac:graphicFrameMkLst>
        </pc:graphicFrameChg>
        <pc:graphicFrameChg chg="add mod modGraphic">
          <ac:chgData name="dinny kutty" userId="776f7bafba7a673e" providerId="LiveId" clId="{359DC68B-D8D9-4AEB-A06A-166ED983710D}" dt="2021-11-16T13:39:05.080" v="6250" actId="14100"/>
          <ac:graphicFrameMkLst>
            <pc:docMk/>
            <pc:sldMk cId="487149194" sldId="303"/>
            <ac:graphicFrameMk id="8" creationId="{EDBEEF85-2D5E-4A8E-91C1-919CB44FA7CF}"/>
          </ac:graphicFrameMkLst>
        </pc:graphicFrameChg>
      </pc:sldChg>
      <pc:sldChg chg="modSp add del mod">
        <pc:chgData name="dinny kutty" userId="776f7bafba7a673e" providerId="LiveId" clId="{359DC68B-D8D9-4AEB-A06A-166ED983710D}" dt="2021-11-16T09:04:19.060" v="4495" actId="47"/>
        <pc:sldMkLst>
          <pc:docMk/>
          <pc:sldMk cId="4157145924" sldId="303"/>
        </pc:sldMkLst>
        <pc:spChg chg="mod">
          <ac:chgData name="dinny kutty" userId="776f7bafba7a673e" providerId="LiveId" clId="{359DC68B-D8D9-4AEB-A06A-166ED983710D}" dt="2021-11-16T06:28:05.251" v="3697"/>
          <ac:spMkLst>
            <pc:docMk/>
            <pc:sldMk cId="4157145924" sldId="303"/>
            <ac:spMk id="2" creationId="{F3A416CE-5574-2643-B373-B67CF51418D2}"/>
          </ac:spMkLst>
        </pc:spChg>
        <pc:spChg chg="mod">
          <ac:chgData name="dinny kutty" userId="776f7bafba7a673e" providerId="LiveId" clId="{359DC68B-D8D9-4AEB-A06A-166ED983710D}" dt="2021-11-16T06:27:53.094" v="3696" actId="20577"/>
          <ac:spMkLst>
            <pc:docMk/>
            <pc:sldMk cId="4157145924" sldId="303"/>
            <ac:spMk id="3" creationId="{EC46BA1A-C6F2-194C-9222-CC6A04C43C0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422689-674F-4156-9AD5-1D5C36E3B100}" type="datetimeFigureOut">
              <a:rPr lang="en-AU" smtClean="0"/>
              <a:t>16/11/2021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1F7C1B-20C6-4035-9F52-B791240543E7}" type="slidenum">
              <a:rPr lang="en-AU" smtClean="0"/>
              <a:t>‹#›</a:t>
            </a:fld>
            <a:endParaRPr lang="en-AU"/>
          </a:p>
        </p:txBody>
      </p:sp>
    </p:spTree>
    <p:extLst>
      <p:ext uri="{BB962C8B-B14F-4D97-AF65-F5344CB8AC3E}">
        <p14:creationId xmlns:p14="http://schemas.microsoft.com/office/powerpoint/2010/main" val="113505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a:p>
            <a:r>
              <a:rPr lang="en-US" dirty="0"/>
              <a:t> </a:t>
            </a:r>
            <a:endParaRPr lang="en-AU" dirty="0"/>
          </a:p>
        </p:txBody>
      </p:sp>
      <p:sp>
        <p:nvSpPr>
          <p:cNvPr id="4" name="Slide Number Placeholder 3"/>
          <p:cNvSpPr>
            <a:spLocks noGrp="1"/>
          </p:cNvSpPr>
          <p:nvPr>
            <p:ph type="sldNum" sz="quarter" idx="5"/>
          </p:nvPr>
        </p:nvSpPr>
        <p:spPr/>
        <p:txBody>
          <a:bodyPr/>
          <a:lstStyle/>
          <a:p>
            <a:fld id="{DB1F7C1B-20C6-4035-9F52-B791240543E7}" type="slidenum">
              <a:rPr lang="en-AU" smtClean="0"/>
              <a:t>2</a:t>
            </a:fld>
            <a:endParaRPr lang="en-AU"/>
          </a:p>
        </p:txBody>
      </p:sp>
    </p:spTree>
    <p:extLst>
      <p:ext uri="{BB962C8B-B14F-4D97-AF65-F5344CB8AC3E}">
        <p14:creationId xmlns:p14="http://schemas.microsoft.com/office/powerpoint/2010/main" val="268455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a:p>
            <a:r>
              <a:rPr lang="en-US" dirty="0"/>
              <a:t> </a:t>
            </a:r>
            <a:endParaRPr lang="en-AU" dirty="0"/>
          </a:p>
        </p:txBody>
      </p:sp>
      <p:sp>
        <p:nvSpPr>
          <p:cNvPr id="4" name="Slide Number Placeholder 3"/>
          <p:cNvSpPr>
            <a:spLocks noGrp="1"/>
          </p:cNvSpPr>
          <p:nvPr>
            <p:ph type="sldNum" sz="quarter" idx="5"/>
          </p:nvPr>
        </p:nvSpPr>
        <p:spPr/>
        <p:txBody>
          <a:bodyPr/>
          <a:lstStyle/>
          <a:p>
            <a:fld id="{DB1F7C1B-20C6-4035-9F52-B791240543E7}" type="slidenum">
              <a:rPr lang="en-AU" smtClean="0"/>
              <a:t>3</a:t>
            </a:fld>
            <a:endParaRPr lang="en-AU"/>
          </a:p>
        </p:txBody>
      </p:sp>
    </p:spTree>
    <p:extLst>
      <p:ext uri="{BB962C8B-B14F-4D97-AF65-F5344CB8AC3E}">
        <p14:creationId xmlns:p14="http://schemas.microsoft.com/office/powerpoint/2010/main" val="1926829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a:p>
            <a:r>
              <a:rPr lang="en-US" dirty="0"/>
              <a:t> </a:t>
            </a:r>
            <a:endParaRPr lang="en-AU" dirty="0"/>
          </a:p>
        </p:txBody>
      </p:sp>
      <p:sp>
        <p:nvSpPr>
          <p:cNvPr id="4" name="Slide Number Placeholder 3"/>
          <p:cNvSpPr>
            <a:spLocks noGrp="1"/>
          </p:cNvSpPr>
          <p:nvPr>
            <p:ph type="sldNum" sz="quarter" idx="5"/>
          </p:nvPr>
        </p:nvSpPr>
        <p:spPr/>
        <p:txBody>
          <a:bodyPr/>
          <a:lstStyle/>
          <a:p>
            <a:fld id="{DB1F7C1B-20C6-4035-9F52-B791240543E7}" type="slidenum">
              <a:rPr lang="en-AU" smtClean="0"/>
              <a:t>4</a:t>
            </a:fld>
            <a:endParaRPr lang="en-AU"/>
          </a:p>
        </p:txBody>
      </p:sp>
    </p:spTree>
    <p:extLst>
      <p:ext uri="{BB962C8B-B14F-4D97-AF65-F5344CB8AC3E}">
        <p14:creationId xmlns:p14="http://schemas.microsoft.com/office/powerpoint/2010/main" val="1917440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a:p>
            <a:r>
              <a:rPr lang="en-US" dirty="0"/>
              <a:t> </a:t>
            </a:r>
            <a:endParaRPr lang="en-AU" dirty="0"/>
          </a:p>
        </p:txBody>
      </p:sp>
      <p:sp>
        <p:nvSpPr>
          <p:cNvPr id="4" name="Slide Number Placeholder 3"/>
          <p:cNvSpPr>
            <a:spLocks noGrp="1"/>
          </p:cNvSpPr>
          <p:nvPr>
            <p:ph type="sldNum" sz="quarter" idx="5"/>
          </p:nvPr>
        </p:nvSpPr>
        <p:spPr/>
        <p:txBody>
          <a:bodyPr/>
          <a:lstStyle/>
          <a:p>
            <a:fld id="{DB1F7C1B-20C6-4035-9F52-B791240543E7}" type="slidenum">
              <a:rPr lang="en-AU" smtClean="0"/>
              <a:t>7</a:t>
            </a:fld>
            <a:endParaRPr lang="en-AU"/>
          </a:p>
        </p:txBody>
      </p:sp>
    </p:spTree>
    <p:extLst>
      <p:ext uri="{BB962C8B-B14F-4D97-AF65-F5344CB8AC3E}">
        <p14:creationId xmlns:p14="http://schemas.microsoft.com/office/powerpoint/2010/main" val="3782767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11/16/2021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11/16/2021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11/16/2021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11/16/2021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11/16/2021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60854-E117-EC48-A3BF-F2A7002EA5CD}"/>
              </a:ext>
            </a:extLst>
          </p:cNvPr>
          <p:cNvSpPr>
            <a:spLocks noGrp="1"/>
          </p:cNvSpPr>
          <p:nvPr>
            <p:ph type="ctrTitle"/>
          </p:nvPr>
        </p:nvSpPr>
        <p:spPr>
          <a:xfrm>
            <a:off x="4007796" y="4227685"/>
            <a:ext cx="6794883" cy="1565159"/>
          </a:xfrm>
        </p:spPr>
        <p:txBody>
          <a:bodyPr/>
          <a:lstStyle/>
          <a:p>
            <a:br>
              <a:rPr lang="en-US" sz="4000" b="1" dirty="0">
                <a:latin typeface="Arial Hebrew" pitchFamily="2" charset="-79"/>
                <a:cs typeface="Arial Hebrew" pitchFamily="2" charset="-79"/>
              </a:rPr>
            </a:br>
            <a:r>
              <a:rPr lang="en-US" sz="4000" b="1" dirty="0">
                <a:latin typeface="Arial Hebrew" pitchFamily="2" charset="-79"/>
                <a:cs typeface="Arial Hebrew" pitchFamily="2" charset="-79"/>
              </a:rPr>
              <a:t>Mater Christi Catholic Primary School</a:t>
            </a:r>
            <a:br>
              <a:rPr lang="en-US" sz="4000" b="1" dirty="0">
                <a:latin typeface="Arial Hebrew" pitchFamily="2" charset="-79"/>
                <a:cs typeface="Arial Hebrew" pitchFamily="2" charset="-79"/>
              </a:rPr>
            </a:br>
            <a:br>
              <a:rPr lang="en-US" sz="4000" b="1" dirty="0">
                <a:latin typeface="Arial Hebrew" pitchFamily="2" charset="-79"/>
                <a:cs typeface="Arial Hebrew" pitchFamily="2" charset="-79"/>
              </a:rPr>
            </a:br>
            <a:r>
              <a:rPr lang="en-US" sz="4000" b="1" dirty="0">
                <a:latin typeface="Arial Hebrew" pitchFamily="2" charset="-79"/>
                <a:cs typeface="Arial Hebrew" pitchFamily="2" charset="-79"/>
              </a:rPr>
              <a:t>2021 AGM</a:t>
            </a:r>
            <a:br>
              <a:rPr lang="en-US" sz="4000" b="1" dirty="0">
                <a:latin typeface="Arial Hebrew" pitchFamily="2" charset="-79"/>
                <a:cs typeface="Arial Hebrew" pitchFamily="2" charset="-79"/>
              </a:rPr>
            </a:br>
            <a:br>
              <a:rPr lang="en-US" sz="4000" b="1" dirty="0">
                <a:latin typeface="Arial Hebrew" pitchFamily="2" charset="-79"/>
                <a:cs typeface="Arial Hebrew" pitchFamily="2" charset="-79"/>
              </a:rPr>
            </a:br>
            <a:r>
              <a:rPr lang="en-US" sz="4000" b="1" dirty="0">
                <a:latin typeface="Arial Hebrew" pitchFamily="2" charset="-79"/>
                <a:cs typeface="Arial Hebrew" pitchFamily="2" charset="-79"/>
              </a:rPr>
              <a:t>School ADVISORY COUNCIL  - Treasurer’s Report</a:t>
            </a:r>
          </a:p>
        </p:txBody>
      </p:sp>
      <p:sp>
        <p:nvSpPr>
          <p:cNvPr id="4" name="Rectangle 2">
            <a:extLst>
              <a:ext uri="{FF2B5EF4-FFF2-40B4-BE49-F238E27FC236}">
                <a16:creationId xmlns:a16="http://schemas.microsoft.com/office/drawing/2014/main" id="{3E6AEA74-B334-FD43-8BA4-9489064CB297}"/>
              </a:ext>
            </a:extLst>
          </p:cNvPr>
          <p:cNvSpPr>
            <a:spLocks noChangeArrowheads="1"/>
          </p:cNvSpPr>
          <p:nvPr/>
        </p:nvSpPr>
        <p:spPr bwMode="auto">
          <a:xfrm>
            <a:off x="1282906" y="1155835"/>
            <a:ext cx="705136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5B888D4C-772C-324D-9CE2-74EBBE73A0D6}"/>
              </a:ext>
            </a:extLst>
          </p:cNvPr>
          <p:cNvGraphicFramePr>
            <a:graphicFrameLocks noChangeAspect="1"/>
          </p:cNvGraphicFramePr>
          <p:nvPr>
            <p:extLst>
              <p:ext uri="{D42A27DB-BD31-4B8C-83A1-F6EECF244321}">
                <p14:modId xmlns:p14="http://schemas.microsoft.com/office/powerpoint/2010/main" val="4008531531"/>
              </p:ext>
            </p:extLst>
          </p:nvPr>
        </p:nvGraphicFramePr>
        <p:xfrm>
          <a:off x="1156446" y="1155835"/>
          <a:ext cx="2851350" cy="3382737"/>
        </p:xfrm>
        <a:graphic>
          <a:graphicData uri="http://schemas.openxmlformats.org/presentationml/2006/ole">
            <mc:AlternateContent xmlns:mc="http://schemas.openxmlformats.org/markup-compatibility/2006">
              <mc:Choice xmlns:v="urn:schemas-microsoft-com:vml" Requires="v">
                <p:oleObj r:id="rId2" imgW="15424150" imgH="18872200" progId="PBrush">
                  <p:embed/>
                </p:oleObj>
              </mc:Choice>
              <mc:Fallback>
                <p:oleObj r:id="rId2" imgW="15424150" imgH="18872200" progId="PBrush">
                  <p:embed/>
                  <p:pic>
                    <p:nvPicPr>
                      <p:cNvPr id="5" name="Object 4">
                        <a:extLst>
                          <a:ext uri="{FF2B5EF4-FFF2-40B4-BE49-F238E27FC236}">
                            <a16:creationId xmlns:a16="http://schemas.microsoft.com/office/drawing/2014/main" id="{5B888D4C-772C-324D-9CE2-74EBBE73A0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6446" y="1155835"/>
                        <a:ext cx="2851350" cy="3382737"/>
                      </a:xfrm>
                      <a:prstGeom prst="rect">
                        <a:avLst/>
                      </a:prstGeom>
                      <a:noFill/>
                    </p:spPr>
                  </p:pic>
                </p:oleObj>
              </mc:Fallback>
            </mc:AlternateContent>
          </a:graphicData>
        </a:graphic>
      </p:graphicFrame>
    </p:spTree>
    <p:extLst>
      <p:ext uri="{BB962C8B-B14F-4D97-AF65-F5344CB8AC3E}">
        <p14:creationId xmlns:p14="http://schemas.microsoft.com/office/powerpoint/2010/main" val="261636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10595500" cy="786928"/>
          </a:xfrm>
        </p:spPr>
        <p:txBody>
          <a:bodyPr/>
          <a:lstStyle/>
          <a:p>
            <a:r>
              <a:rPr lang="en-US" b="1" dirty="0">
                <a:latin typeface="Arial Hebrew" pitchFamily="2" charset="-79"/>
                <a:cs typeface="Arial Hebrew" pitchFamily="2" charset="-79"/>
              </a:rPr>
              <a:t>		2021/20 - Income Statement</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991005"/>
            <a:ext cx="9873574" cy="3581400"/>
          </a:xfrm>
        </p:spPr>
        <p:txBody>
          <a:bodyPr>
            <a:noAutofit/>
          </a:bodyPr>
          <a:lstStyle/>
          <a:p>
            <a:pPr marL="0" indent="0">
              <a:buNone/>
            </a:pPr>
            <a:r>
              <a:rPr lang="en-US" sz="4000" dirty="0"/>
              <a:t>	 </a:t>
            </a: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3" imgW="15424150" imgH="18872200" progId="PBrush">
                  <p:embed/>
                </p:oleObj>
              </mc:Choice>
              <mc:Fallback>
                <p:oleObj name="Bitmap Image" r:id="rId3"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5">
            <a:extLst>
              <a:ext uri="{FF2B5EF4-FFF2-40B4-BE49-F238E27FC236}">
                <a16:creationId xmlns:a16="http://schemas.microsoft.com/office/drawing/2014/main" id="{85A83BCD-0AC9-4307-8076-23C71996144E}"/>
              </a:ext>
            </a:extLst>
          </p:cNvPr>
          <p:cNvGraphicFramePr>
            <a:graphicFrameLocks noGrp="1"/>
          </p:cNvGraphicFramePr>
          <p:nvPr>
            <p:extLst>
              <p:ext uri="{D42A27DB-BD31-4B8C-83A1-F6EECF244321}">
                <p14:modId xmlns:p14="http://schemas.microsoft.com/office/powerpoint/2010/main" val="984177286"/>
              </p:ext>
            </p:extLst>
          </p:nvPr>
        </p:nvGraphicFramePr>
        <p:xfrm>
          <a:off x="1975038" y="906091"/>
          <a:ext cx="9448799" cy="5920200"/>
        </p:xfrm>
        <a:graphic>
          <a:graphicData uri="http://schemas.openxmlformats.org/drawingml/2006/table">
            <a:tbl>
              <a:tblPr firstRow="1" bandRow="1">
                <a:tableStyleId>{5C22544A-7EE6-4342-B048-85BDC9FD1C3A}</a:tableStyleId>
              </a:tblPr>
              <a:tblGrid>
                <a:gridCol w="3448296">
                  <a:extLst>
                    <a:ext uri="{9D8B030D-6E8A-4147-A177-3AD203B41FA5}">
                      <a16:colId xmlns:a16="http://schemas.microsoft.com/office/drawing/2014/main" val="2085451188"/>
                    </a:ext>
                  </a:extLst>
                </a:gridCol>
                <a:gridCol w="1351996">
                  <a:extLst>
                    <a:ext uri="{9D8B030D-6E8A-4147-A177-3AD203B41FA5}">
                      <a16:colId xmlns:a16="http://schemas.microsoft.com/office/drawing/2014/main" val="2418096186"/>
                    </a:ext>
                  </a:extLst>
                </a:gridCol>
                <a:gridCol w="1344249">
                  <a:extLst>
                    <a:ext uri="{9D8B030D-6E8A-4147-A177-3AD203B41FA5}">
                      <a16:colId xmlns:a16="http://schemas.microsoft.com/office/drawing/2014/main" val="1505841510"/>
                    </a:ext>
                  </a:extLst>
                </a:gridCol>
                <a:gridCol w="1012552">
                  <a:extLst>
                    <a:ext uri="{9D8B030D-6E8A-4147-A177-3AD203B41FA5}">
                      <a16:colId xmlns:a16="http://schemas.microsoft.com/office/drawing/2014/main" val="1611436271"/>
                    </a:ext>
                  </a:extLst>
                </a:gridCol>
                <a:gridCol w="1427957">
                  <a:extLst>
                    <a:ext uri="{9D8B030D-6E8A-4147-A177-3AD203B41FA5}">
                      <a16:colId xmlns:a16="http://schemas.microsoft.com/office/drawing/2014/main" val="500177286"/>
                    </a:ext>
                  </a:extLst>
                </a:gridCol>
                <a:gridCol w="863749">
                  <a:extLst>
                    <a:ext uri="{9D8B030D-6E8A-4147-A177-3AD203B41FA5}">
                      <a16:colId xmlns:a16="http://schemas.microsoft.com/office/drawing/2014/main" val="2191689774"/>
                    </a:ext>
                  </a:extLst>
                </a:gridCol>
              </a:tblGrid>
              <a:tr h="851153">
                <a:tc>
                  <a:txBody>
                    <a:bodyPr/>
                    <a:lstStyle/>
                    <a:p>
                      <a:pPr algn="ctr"/>
                      <a:endParaRPr lang="en-US" b="1" dirty="0"/>
                    </a:p>
                    <a:p>
                      <a:pPr algn="ctr"/>
                      <a:endParaRPr lang="en-US" b="1" dirty="0"/>
                    </a:p>
                    <a:p>
                      <a:pPr algn="ctr"/>
                      <a:r>
                        <a:rPr lang="en-US" b="1" dirty="0"/>
                        <a:t>(Amounts in $ millions)</a:t>
                      </a:r>
                      <a:endParaRPr lang="en-AU" b="1" dirty="0"/>
                    </a:p>
                  </a:txBody>
                  <a:tcPr/>
                </a:tc>
                <a:tc>
                  <a:txBody>
                    <a:bodyPr/>
                    <a:lstStyle/>
                    <a:p>
                      <a:pPr algn="ctr"/>
                      <a:r>
                        <a:rPr lang="en-US" b="1" dirty="0"/>
                        <a:t>Actuals 10 months to Oct’ 21</a:t>
                      </a:r>
                      <a:endParaRPr lang="en-AU" b="1" dirty="0"/>
                    </a:p>
                  </a:txBody>
                  <a:tcPr/>
                </a:tc>
                <a:tc>
                  <a:txBody>
                    <a:bodyPr/>
                    <a:lstStyle/>
                    <a:p>
                      <a:pPr algn="ctr"/>
                      <a:r>
                        <a:rPr lang="en-US" b="1" dirty="0"/>
                        <a:t>2021 Full Year Budget</a:t>
                      </a:r>
                      <a:endParaRPr lang="en-AU" b="1" dirty="0"/>
                    </a:p>
                  </a:txBody>
                  <a:tcPr/>
                </a:tc>
                <a:tc>
                  <a:txBody>
                    <a:bodyPr/>
                    <a:lstStyle/>
                    <a:p>
                      <a:pPr algn="ctr"/>
                      <a:r>
                        <a:rPr lang="en-US" b="1" dirty="0"/>
                        <a:t>% of Total</a:t>
                      </a:r>
                      <a:endParaRPr lang="en-AU" b="1" dirty="0"/>
                    </a:p>
                  </a:txBody>
                  <a:tcPr/>
                </a:tc>
                <a:tc>
                  <a:txBody>
                    <a:bodyPr/>
                    <a:lstStyle/>
                    <a:p>
                      <a:pPr algn="ctr"/>
                      <a:r>
                        <a:rPr lang="en-US" b="1" dirty="0"/>
                        <a:t>2020 </a:t>
                      </a:r>
                    </a:p>
                    <a:p>
                      <a:pPr algn="ctr"/>
                      <a:r>
                        <a:rPr lang="en-US" b="1" dirty="0"/>
                        <a:t>Prior Year Actuals</a:t>
                      </a:r>
                      <a:endParaRPr lang="en-AU" b="1" dirty="0"/>
                    </a:p>
                  </a:txBody>
                  <a:tcPr/>
                </a:tc>
                <a:tc>
                  <a:txBody>
                    <a:bodyPr/>
                    <a:lstStyle/>
                    <a:p>
                      <a:pPr algn="ctr"/>
                      <a:r>
                        <a:rPr lang="en-US" b="1" dirty="0"/>
                        <a:t>% of Total</a:t>
                      </a:r>
                      <a:endParaRPr lang="en-AU" b="1" dirty="0"/>
                    </a:p>
                  </a:txBody>
                  <a:tcPr/>
                </a:tc>
                <a:extLst>
                  <a:ext uri="{0D108BD9-81ED-4DB2-BD59-A6C34878D82A}">
                    <a16:rowId xmlns:a16="http://schemas.microsoft.com/office/drawing/2014/main" val="2429247258"/>
                  </a:ext>
                </a:extLst>
              </a:tr>
              <a:tr h="336165">
                <a:tc>
                  <a:txBody>
                    <a:bodyPr/>
                    <a:lstStyle/>
                    <a:p>
                      <a:r>
                        <a:rPr lang="en-US" sz="1600" b="1" i="1" dirty="0"/>
                        <a:t>Revenue</a:t>
                      </a:r>
                      <a:endParaRPr lang="en-AU" sz="1600" b="1" i="1" dirty="0"/>
                    </a:p>
                  </a:txBody>
                  <a:tcPr/>
                </a:tc>
                <a:tc>
                  <a:txBody>
                    <a:bodyPr/>
                    <a:lstStyle/>
                    <a:p>
                      <a:endParaRPr lang="en-AU" sz="1600" b="1" dirty="0"/>
                    </a:p>
                  </a:txBody>
                  <a:tcPr/>
                </a:tc>
                <a:tc>
                  <a:txBody>
                    <a:bodyPr/>
                    <a:lstStyle/>
                    <a:p>
                      <a:endParaRPr lang="en-AU" sz="1600" b="1" dirty="0"/>
                    </a:p>
                  </a:txBody>
                  <a:tcPr/>
                </a:tc>
                <a:tc>
                  <a:txBody>
                    <a:bodyPr/>
                    <a:lstStyle/>
                    <a:p>
                      <a:endParaRPr lang="en-AU" sz="1600" b="1" dirty="0"/>
                    </a:p>
                  </a:txBody>
                  <a:tcPr/>
                </a:tc>
                <a:tc>
                  <a:txBody>
                    <a:bodyPr/>
                    <a:lstStyle/>
                    <a:p>
                      <a:endParaRPr lang="en-AU" sz="1600" b="1" dirty="0"/>
                    </a:p>
                  </a:txBody>
                  <a:tcPr/>
                </a:tc>
                <a:tc>
                  <a:txBody>
                    <a:bodyPr/>
                    <a:lstStyle/>
                    <a:p>
                      <a:endParaRPr lang="en-AU" sz="1600" b="1" dirty="0"/>
                    </a:p>
                  </a:txBody>
                  <a:tcPr/>
                </a:tc>
                <a:extLst>
                  <a:ext uri="{0D108BD9-81ED-4DB2-BD59-A6C34878D82A}">
                    <a16:rowId xmlns:a16="http://schemas.microsoft.com/office/drawing/2014/main" val="2409587181"/>
                  </a:ext>
                </a:extLst>
              </a:tr>
              <a:tr h="539063">
                <a:tc>
                  <a:txBody>
                    <a:bodyPr/>
                    <a:lstStyle/>
                    <a:p>
                      <a:r>
                        <a:rPr lang="en-US" sz="1600" dirty="0"/>
                        <a:t>Comm and State Grants </a:t>
                      </a:r>
                      <a:r>
                        <a:rPr lang="en-US" sz="1600" b="1" i="1" dirty="0"/>
                        <a:t>(excluding Stage 15 CAPEX Specific Grant)</a:t>
                      </a:r>
                      <a:endParaRPr lang="en-AU" sz="1600" b="1" i="1" dirty="0"/>
                    </a:p>
                  </a:txBody>
                  <a:tcPr/>
                </a:tc>
                <a:tc>
                  <a:txBody>
                    <a:bodyPr/>
                    <a:lstStyle/>
                    <a:p>
                      <a:pPr algn="r"/>
                      <a:r>
                        <a:rPr lang="en-US" sz="1600" dirty="0"/>
                        <a:t>$6.43</a:t>
                      </a:r>
                      <a:endParaRPr lang="en-AU" sz="1600" dirty="0"/>
                    </a:p>
                  </a:txBody>
                  <a:tcPr/>
                </a:tc>
                <a:tc>
                  <a:txBody>
                    <a:bodyPr/>
                    <a:lstStyle/>
                    <a:p>
                      <a:pPr algn="r"/>
                      <a:r>
                        <a:rPr lang="en-US" sz="1600" dirty="0"/>
                        <a:t>$6.52</a:t>
                      </a:r>
                      <a:endParaRPr lang="en-AU" sz="1600" dirty="0"/>
                    </a:p>
                  </a:txBody>
                  <a:tcPr/>
                </a:tc>
                <a:tc>
                  <a:txBody>
                    <a:bodyPr/>
                    <a:lstStyle/>
                    <a:p>
                      <a:pPr algn="r"/>
                      <a:r>
                        <a:rPr lang="en-US" sz="1600" dirty="0"/>
                        <a:t>82%</a:t>
                      </a:r>
                      <a:endParaRPr lang="en-AU" sz="1600" dirty="0"/>
                    </a:p>
                  </a:txBody>
                  <a:tcPr/>
                </a:tc>
                <a:tc>
                  <a:txBody>
                    <a:bodyPr/>
                    <a:lstStyle/>
                    <a:p>
                      <a:pPr algn="r"/>
                      <a:r>
                        <a:rPr lang="en-US" sz="1600" dirty="0"/>
                        <a:t>$6.58</a:t>
                      </a:r>
                      <a:endParaRPr lang="en-AU" sz="1600" dirty="0"/>
                    </a:p>
                  </a:txBody>
                  <a:tcPr/>
                </a:tc>
                <a:tc>
                  <a:txBody>
                    <a:bodyPr/>
                    <a:lstStyle/>
                    <a:p>
                      <a:pPr algn="r"/>
                      <a:r>
                        <a:rPr lang="en-US" sz="1600" dirty="0"/>
                        <a:t>83%</a:t>
                      </a:r>
                      <a:endParaRPr lang="en-AU" sz="1600" dirty="0"/>
                    </a:p>
                  </a:txBody>
                  <a:tcPr/>
                </a:tc>
                <a:extLst>
                  <a:ext uri="{0D108BD9-81ED-4DB2-BD59-A6C34878D82A}">
                    <a16:rowId xmlns:a16="http://schemas.microsoft.com/office/drawing/2014/main" val="3165783134"/>
                  </a:ext>
                </a:extLst>
              </a:tr>
              <a:tr h="336165">
                <a:tc>
                  <a:txBody>
                    <a:bodyPr/>
                    <a:lstStyle/>
                    <a:p>
                      <a:r>
                        <a:rPr lang="en-US" sz="1600" dirty="0"/>
                        <a:t>Tuition and Other Levies</a:t>
                      </a:r>
                      <a:endParaRPr lang="en-AU" sz="1600" dirty="0"/>
                    </a:p>
                  </a:txBody>
                  <a:tcPr/>
                </a:tc>
                <a:tc>
                  <a:txBody>
                    <a:bodyPr/>
                    <a:lstStyle/>
                    <a:p>
                      <a:pPr algn="r"/>
                      <a:r>
                        <a:rPr lang="en-US" sz="1600" dirty="0"/>
                        <a:t>$1.20</a:t>
                      </a:r>
                      <a:endParaRPr lang="en-AU" sz="1600" dirty="0"/>
                    </a:p>
                  </a:txBody>
                  <a:tcPr/>
                </a:tc>
                <a:tc>
                  <a:txBody>
                    <a:bodyPr/>
                    <a:lstStyle/>
                    <a:p>
                      <a:pPr algn="r"/>
                      <a:r>
                        <a:rPr lang="en-US" sz="1600" dirty="0"/>
                        <a:t>$1.21</a:t>
                      </a:r>
                      <a:endParaRPr lang="en-AU" sz="1600" dirty="0"/>
                    </a:p>
                  </a:txBody>
                  <a:tcPr/>
                </a:tc>
                <a:tc>
                  <a:txBody>
                    <a:bodyPr/>
                    <a:lstStyle/>
                    <a:p>
                      <a:pPr algn="r"/>
                      <a:r>
                        <a:rPr lang="en-US" sz="1600" dirty="0"/>
                        <a:t>15%</a:t>
                      </a:r>
                      <a:endParaRPr lang="en-AU" sz="1600" dirty="0"/>
                    </a:p>
                  </a:txBody>
                  <a:tcPr/>
                </a:tc>
                <a:tc>
                  <a:txBody>
                    <a:bodyPr/>
                    <a:lstStyle/>
                    <a:p>
                      <a:pPr algn="r"/>
                      <a:r>
                        <a:rPr lang="en-US" sz="1600" dirty="0"/>
                        <a:t>$1.21</a:t>
                      </a:r>
                      <a:endParaRPr lang="en-AU" sz="1600" dirty="0"/>
                    </a:p>
                  </a:txBody>
                  <a:tcPr/>
                </a:tc>
                <a:tc>
                  <a:txBody>
                    <a:bodyPr/>
                    <a:lstStyle/>
                    <a:p>
                      <a:pPr algn="r"/>
                      <a:r>
                        <a:rPr lang="en-US" sz="1600" dirty="0"/>
                        <a:t>15%</a:t>
                      </a:r>
                      <a:endParaRPr lang="en-AU" sz="1600" dirty="0"/>
                    </a:p>
                  </a:txBody>
                  <a:tcPr/>
                </a:tc>
                <a:extLst>
                  <a:ext uri="{0D108BD9-81ED-4DB2-BD59-A6C34878D82A}">
                    <a16:rowId xmlns:a16="http://schemas.microsoft.com/office/drawing/2014/main" val="3009442845"/>
                  </a:ext>
                </a:extLst>
              </a:tr>
              <a:tr h="336165">
                <a:tc>
                  <a:txBody>
                    <a:bodyPr/>
                    <a:lstStyle/>
                    <a:p>
                      <a:r>
                        <a:rPr lang="en-US" sz="1600" b="0" dirty="0"/>
                        <a:t>Other (Canteen, P&amp;F, Others, Misc.)</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$0.28</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$0.18</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3%</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$0.17</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2%</a:t>
                      </a:r>
                      <a:endParaRPr lang="en-AU" sz="1600" b="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6045478"/>
                  </a:ext>
                </a:extLst>
              </a:tr>
              <a:tr h="336165">
                <a:tc>
                  <a:txBody>
                    <a:bodyPr/>
                    <a:lstStyle/>
                    <a:p>
                      <a:r>
                        <a:rPr lang="en-US" sz="1600" b="1" dirty="0"/>
                        <a:t>Total Revenue</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$7.91</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$7.91</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100%</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$7.96</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100%</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232586"/>
                  </a:ext>
                </a:extLst>
              </a:tr>
              <a:tr h="336165">
                <a:tc>
                  <a:txBody>
                    <a:bodyPr/>
                    <a:lstStyle/>
                    <a:p>
                      <a:r>
                        <a:rPr lang="en-US" sz="1600" b="1" i="1" dirty="0"/>
                        <a:t>Expenses</a:t>
                      </a:r>
                      <a:endParaRPr lang="en-AU" sz="1600" b="1" i="1"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74675057"/>
                  </a:ext>
                </a:extLst>
              </a:tr>
              <a:tr h="336165">
                <a:tc>
                  <a:txBody>
                    <a:bodyPr/>
                    <a:lstStyle/>
                    <a:p>
                      <a:r>
                        <a:rPr lang="en-US" sz="1600" dirty="0"/>
                        <a:t>Tuition, Curriculum &amp; Device Leases</a:t>
                      </a:r>
                      <a:endParaRPr lang="en-AU" sz="1600" dirty="0"/>
                    </a:p>
                  </a:txBody>
                  <a:tcPr/>
                </a:tc>
                <a:tc>
                  <a:txBody>
                    <a:bodyPr/>
                    <a:lstStyle/>
                    <a:p>
                      <a:pPr algn="r"/>
                      <a:r>
                        <a:rPr lang="en-US" sz="1600" dirty="0"/>
                        <a:t>$5.19</a:t>
                      </a:r>
                      <a:endParaRPr lang="en-AU" sz="1600" dirty="0"/>
                    </a:p>
                  </a:txBody>
                  <a:tcPr/>
                </a:tc>
                <a:tc>
                  <a:txBody>
                    <a:bodyPr/>
                    <a:lstStyle/>
                    <a:p>
                      <a:pPr algn="r"/>
                      <a:r>
                        <a:rPr lang="en-US" sz="1600" dirty="0"/>
                        <a:t>$6.13</a:t>
                      </a:r>
                      <a:endParaRPr lang="en-AU" sz="1600" dirty="0"/>
                    </a:p>
                  </a:txBody>
                  <a:tcPr/>
                </a:tc>
                <a:tc>
                  <a:txBody>
                    <a:bodyPr/>
                    <a:lstStyle/>
                    <a:p>
                      <a:pPr algn="r"/>
                      <a:r>
                        <a:rPr lang="en-US" sz="1600" dirty="0"/>
                        <a:t>83%</a:t>
                      </a:r>
                      <a:endParaRPr lang="en-AU" sz="1600" dirty="0"/>
                    </a:p>
                  </a:txBody>
                  <a:tcPr/>
                </a:tc>
                <a:tc>
                  <a:txBody>
                    <a:bodyPr/>
                    <a:lstStyle/>
                    <a:p>
                      <a:pPr algn="r"/>
                      <a:r>
                        <a:rPr lang="en-US" sz="1600" dirty="0"/>
                        <a:t>$5.99</a:t>
                      </a:r>
                      <a:endParaRPr lang="en-AU" sz="1600" dirty="0"/>
                    </a:p>
                  </a:txBody>
                  <a:tcPr/>
                </a:tc>
                <a:tc>
                  <a:txBody>
                    <a:bodyPr/>
                    <a:lstStyle/>
                    <a:p>
                      <a:pPr algn="r"/>
                      <a:r>
                        <a:rPr lang="en-US" sz="1600" dirty="0"/>
                        <a:t>85%</a:t>
                      </a:r>
                      <a:endParaRPr lang="en-AU" sz="1600" dirty="0"/>
                    </a:p>
                  </a:txBody>
                  <a:tcPr/>
                </a:tc>
                <a:extLst>
                  <a:ext uri="{0D108BD9-81ED-4DB2-BD59-A6C34878D82A}">
                    <a16:rowId xmlns:a16="http://schemas.microsoft.com/office/drawing/2014/main" val="211441827"/>
                  </a:ext>
                </a:extLst>
              </a:tr>
              <a:tr h="336165">
                <a:tc>
                  <a:txBody>
                    <a:bodyPr/>
                    <a:lstStyle/>
                    <a:p>
                      <a:r>
                        <a:rPr lang="en-US" sz="1600" dirty="0"/>
                        <a:t>Maintenance Services &amp; Utilities</a:t>
                      </a:r>
                      <a:endParaRPr lang="en-AU" sz="1600" dirty="0"/>
                    </a:p>
                  </a:txBody>
                  <a:tcPr/>
                </a:tc>
                <a:tc>
                  <a:txBody>
                    <a:bodyPr/>
                    <a:lstStyle/>
                    <a:p>
                      <a:pPr algn="r"/>
                      <a:r>
                        <a:rPr lang="en-US" sz="1600" dirty="0"/>
                        <a:t>$0.48</a:t>
                      </a:r>
                      <a:endParaRPr lang="en-AU" sz="1600" dirty="0"/>
                    </a:p>
                  </a:txBody>
                  <a:tcPr/>
                </a:tc>
                <a:tc>
                  <a:txBody>
                    <a:bodyPr/>
                    <a:lstStyle/>
                    <a:p>
                      <a:pPr algn="r"/>
                      <a:r>
                        <a:rPr lang="en-US" sz="1600" dirty="0"/>
                        <a:t>$0.68</a:t>
                      </a:r>
                      <a:endParaRPr lang="en-AU" sz="1600" dirty="0"/>
                    </a:p>
                  </a:txBody>
                  <a:tcPr/>
                </a:tc>
                <a:tc>
                  <a:txBody>
                    <a:bodyPr/>
                    <a:lstStyle/>
                    <a:p>
                      <a:pPr algn="r"/>
                      <a:r>
                        <a:rPr lang="en-US" sz="1600" dirty="0"/>
                        <a:t>9</a:t>
                      </a:r>
                      <a:r>
                        <a:rPr lang="en-AU" sz="1600" dirty="0"/>
                        <a:t>%</a:t>
                      </a:r>
                      <a:endParaRPr lang="en-US" sz="1600" dirty="0"/>
                    </a:p>
                  </a:txBody>
                  <a:tcPr/>
                </a:tc>
                <a:tc>
                  <a:txBody>
                    <a:bodyPr/>
                    <a:lstStyle/>
                    <a:p>
                      <a:pPr algn="r"/>
                      <a:r>
                        <a:rPr lang="en-US" sz="1600" dirty="0"/>
                        <a:t>$0.47</a:t>
                      </a:r>
                      <a:endParaRPr lang="en-AU" sz="1600" dirty="0"/>
                    </a:p>
                  </a:txBody>
                  <a:tcPr/>
                </a:tc>
                <a:tc>
                  <a:txBody>
                    <a:bodyPr/>
                    <a:lstStyle/>
                    <a:p>
                      <a:pPr algn="r"/>
                      <a:r>
                        <a:rPr lang="en-US" sz="1600" dirty="0"/>
                        <a:t>7%</a:t>
                      </a:r>
                      <a:endParaRPr lang="en-AU" sz="1600" dirty="0"/>
                    </a:p>
                  </a:txBody>
                  <a:tcPr/>
                </a:tc>
                <a:extLst>
                  <a:ext uri="{0D108BD9-81ED-4DB2-BD59-A6C34878D82A}">
                    <a16:rowId xmlns:a16="http://schemas.microsoft.com/office/drawing/2014/main" val="3863425635"/>
                  </a:ext>
                </a:extLst>
              </a:tr>
              <a:tr h="539063">
                <a:tc>
                  <a:txBody>
                    <a:bodyPr/>
                    <a:lstStyle/>
                    <a:p>
                      <a:r>
                        <a:rPr lang="en-US" sz="1600" dirty="0"/>
                        <a:t>Admin, IT Support, CEWA Levies, Canteen &amp; Other Expenses</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$0.46</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$0.51</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8%</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$0.58</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8%</a:t>
                      </a:r>
                      <a:endParaRPr lang="en-AU" sz="16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3732044"/>
                  </a:ext>
                </a:extLst>
              </a:tr>
              <a:tr h="539063">
                <a:tc>
                  <a:txBody>
                    <a:bodyPr/>
                    <a:lstStyle/>
                    <a:p>
                      <a:r>
                        <a:rPr lang="en-US" sz="1600" b="1" i="0" dirty="0"/>
                        <a:t>Total Expenses (Excluding Depreciation)</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$6.13</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$7.32</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100%</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$7.04</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100%</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247770"/>
                  </a:ext>
                </a:extLst>
              </a:tr>
              <a:tr h="336165">
                <a:tc>
                  <a:txBody>
                    <a:bodyPr/>
                    <a:lstStyle/>
                    <a:p>
                      <a:r>
                        <a:rPr lang="en-US" sz="1600" b="1" i="0" dirty="0"/>
                        <a:t>Cash Surplus/(Deficit) Pre-CAPEX</a:t>
                      </a:r>
                      <a:endParaRPr lang="en-AU" sz="1600" b="1" i="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$1.78</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$0.59</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$0.92</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i="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3803040"/>
                  </a:ext>
                </a:extLst>
              </a:tr>
              <a:tr h="539063">
                <a:tc>
                  <a:txBody>
                    <a:bodyPr/>
                    <a:lstStyle/>
                    <a:p>
                      <a:r>
                        <a:rPr lang="en-US" sz="1600" b="1" dirty="0"/>
                        <a:t>Capital Expenditure (School Funded CAPEX</a:t>
                      </a:r>
                      <a:r>
                        <a:rPr lang="en-US" sz="1600" b="1"/>
                        <a:t>, excl. </a:t>
                      </a:r>
                      <a:r>
                        <a:rPr lang="en-US" sz="1600" b="1" dirty="0"/>
                        <a:t>Grants &amp; CEWA loans)</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$0.68</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$0.91</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$0.61</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015058"/>
                  </a:ext>
                </a:extLst>
              </a:tr>
            </a:tbl>
          </a:graphicData>
        </a:graphic>
      </p:graphicFrame>
    </p:spTree>
    <p:extLst>
      <p:ext uri="{BB962C8B-B14F-4D97-AF65-F5344CB8AC3E}">
        <p14:creationId xmlns:p14="http://schemas.microsoft.com/office/powerpoint/2010/main" val="33696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10595500" cy="786928"/>
          </a:xfrm>
        </p:spPr>
        <p:txBody>
          <a:bodyPr>
            <a:normAutofit/>
          </a:bodyPr>
          <a:lstStyle/>
          <a:p>
            <a:r>
              <a:rPr lang="en-US" b="1" dirty="0">
                <a:latin typeface="Arial Hebrew" pitchFamily="2" charset="-79"/>
                <a:cs typeface="Arial Hebrew" pitchFamily="2" charset="-79"/>
              </a:rPr>
              <a:t>	</a:t>
            </a:r>
            <a:r>
              <a:rPr lang="en-US" sz="2800" b="1" dirty="0">
                <a:latin typeface="Arial Hebrew" pitchFamily="2" charset="-79"/>
                <a:cs typeface="Arial Hebrew" pitchFamily="2" charset="-79"/>
              </a:rPr>
              <a:t>2021/20 – Capital Expenditure (School Funded Portion)</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991005"/>
            <a:ext cx="9873574" cy="3581400"/>
          </a:xfrm>
        </p:spPr>
        <p:txBody>
          <a:bodyPr>
            <a:noAutofit/>
          </a:bodyPr>
          <a:lstStyle/>
          <a:p>
            <a:pPr marL="0" indent="0">
              <a:buNone/>
            </a:pPr>
            <a:r>
              <a:rPr lang="en-US" sz="4000" dirty="0"/>
              <a:t>	 </a:t>
            </a: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3" imgW="15424150" imgH="18872200" progId="PBrush">
                  <p:embed/>
                </p:oleObj>
              </mc:Choice>
              <mc:Fallback>
                <p:oleObj name="Bitmap Image" r:id="rId3"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5">
            <a:extLst>
              <a:ext uri="{FF2B5EF4-FFF2-40B4-BE49-F238E27FC236}">
                <a16:creationId xmlns:a16="http://schemas.microsoft.com/office/drawing/2014/main" id="{85A83BCD-0AC9-4307-8076-23C71996144E}"/>
              </a:ext>
            </a:extLst>
          </p:cNvPr>
          <p:cNvGraphicFramePr>
            <a:graphicFrameLocks noGrp="1"/>
          </p:cNvGraphicFramePr>
          <p:nvPr>
            <p:extLst>
              <p:ext uri="{D42A27DB-BD31-4B8C-83A1-F6EECF244321}">
                <p14:modId xmlns:p14="http://schemas.microsoft.com/office/powerpoint/2010/main" val="3336842296"/>
              </p:ext>
            </p:extLst>
          </p:nvPr>
        </p:nvGraphicFramePr>
        <p:xfrm>
          <a:off x="1975038" y="906091"/>
          <a:ext cx="9008395" cy="3510280"/>
        </p:xfrm>
        <a:graphic>
          <a:graphicData uri="http://schemas.openxmlformats.org/drawingml/2006/table">
            <a:tbl>
              <a:tblPr firstRow="1" bandRow="1">
                <a:tableStyleId>{5C22544A-7EE6-4342-B048-85BDC9FD1C3A}</a:tableStyleId>
              </a:tblPr>
              <a:tblGrid>
                <a:gridCol w="3235158">
                  <a:extLst>
                    <a:ext uri="{9D8B030D-6E8A-4147-A177-3AD203B41FA5}">
                      <a16:colId xmlns:a16="http://schemas.microsoft.com/office/drawing/2014/main" val="2085451188"/>
                    </a:ext>
                  </a:extLst>
                </a:gridCol>
                <a:gridCol w="1563192">
                  <a:extLst>
                    <a:ext uri="{9D8B030D-6E8A-4147-A177-3AD203B41FA5}">
                      <a16:colId xmlns:a16="http://schemas.microsoft.com/office/drawing/2014/main" val="2418096186"/>
                    </a:ext>
                  </a:extLst>
                </a:gridCol>
                <a:gridCol w="2211124">
                  <a:extLst>
                    <a:ext uri="{9D8B030D-6E8A-4147-A177-3AD203B41FA5}">
                      <a16:colId xmlns:a16="http://schemas.microsoft.com/office/drawing/2014/main" val="1505841510"/>
                    </a:ext>
                  </a:extLst>
                </a:gridCol>
                <a:gridCol w="1998921">
                  <a:extLst>
                    <a:ext uri="{9D8B030D-6E8A-4147-A177-3AD203B41FA5}">
                      <a16:colId xmlns:a16="http://schemas.microsoft.com/office/drawing/2014/main" val="500177286"/>
                    </a:ext>
                  </a:extLst>
                </a:gridCol>
              </a:tblGrid>
              <a:tr h="370840">
                <a:tc>
                  <a:txBody>
                    <a:bodyPr/>
                    <a:lstStyle/>
                    <a:p>
                      <a:pPr algn="ctr"/>
                      <a:endParaRPr lang="en-US" b="1" dirty="0"/>
                    </a:p>
                    <a:p>
                      <a:pPr algn="ctr"/>
                      <a:endParaRPr lang="en-US" b="1" dirty="0"/>
                    </a:p>
                    <a:p>
                      <a:pPr algn="ctr"/>
                      <a:r>
                        <a:rPr lang="en-US" b="1" dirty="0"/>
                        <a:t>(Amounts in $)</a:t>
                      </a:r>
                      <a:endParaRPr lang="en-AU" b="1" dirty="0"/>
                    </a:p>
                  </a:txBody>
                  <a:tcPr/>
                </a:tc>
                <a:tc>
                  <a:txBody>
                    <a:bodyPr/>
                    <a:lstStyle/>
                    <a:p>
                      <a:pPr algn="ctr"/>
                      <a:r>
                        <a:rPr lang="en-US" b="1" dirty="0"/>
                        <a:t>Actuals 10 months to Oct’ 2021</a:t>
                      </a:r>
                      <a:endParaRPr lang="en-AU" b="1" dirty="0"/>
                    </a:p>
                  </a:txBody>
                  <a:tcPr/>
                </a:tc>
                <a:tc>
                  <a:txBody>
                    <a:bodyPr/>
                    <a:lstStyle/>
                    <a:p>
                      <a:pPr algn="ctr"/>
                      <a:r>
                        <a:rPr lang="en-US" b="1" dirty="0"/>
                        <a:t>2021 Full Year Budget</a:t>
                      </a:r>
                      <a:endParaRPr lang="en-AU" b="1" dirty="0"/>
                    </a:p>
                  </a:txBody>
                  <a:tcPr/>
                </a:tc>
                <a:tc>
                  <a:txBody>
                    <a:bodyPr/>
                    <a:lstStyle/>
                    <a:p>
                      <a:pPr algn="ctr"/>
                      <a:r>
                        <a:rPr lang="en-US" b="1" dirty="0"/>
                        <a:t>2020 Prior Year</a:t>
                      </a:r>
                    </a:p>
                    <a:p>
                      <a:pPr algn="ctr"/>
                      <a:r>
                        <a:rPr lang="en-US" b="1" dirty="0"/>
                        <a:t>Actuals</a:t>
                      </a:r>
                      <a:endParaRPr lang="en-AU" b="1" dirty="0"/>
                    </a:p>
                  </a:txBody>
                  <a:tcPr/>
                </a:tc>
                <a:extLst>
                  <a:ext uri="{0D108BD9-81ED-4DB2-BD59-A6C34878D82A}">
                    <a16:rowId xmlns:a16="http://schemas.microsoft.com/office/drawing/2014/main" val="2429247258"/>
                  </a:ext>
                </a:extLst>
              </a:tr>
              <a:tr h="370840">
                <a:tc>
                  <a:txBody>
                    <a:bodyPr/>
                    <a:lstStyle/>
                    <a:p>
                      <a:r>
                        <a:rPr lang="en-US" sz="1800" dirty="0"/>
                        <a:t>Building Improvements &amp; WIP</a:t>
                      </a:r>
                      <a:endParaRPr lang="en-AU" sz="1800" dirty="0"/>
                    </a:p>
                  </a:txBody>
                  <a:tcPr/>
                </a:tc>
                <a:tc>
                  <a:txBody>
                    <a:bodyPr/>
                    <a:lstStyle/>
                    <a:p>
                      <a:pPr algn="r"/>
                      <a:r>
                        <a:rPr lang="en-US" sz="1800" dirty="0"/>
                        <a:t>$592,780</a:t>
                      </a:r>
                      <a:endParaRPr lang="en-AU" sz="1800" dirty="0"/>
                    </a:p>
                  </a:txBody>
                  <a:tcPr/>
                </a:tc>
                <a:tc>
                  <a:txBody>
                    <a:bodyPr/>
                    <a:lstStyle/>
                    <a:p>
                      <a:pPr algn="r"/>
                      <a:r>
                        <a:rPr lang="en-US" sz="1800" dirty="0"/>
                        <a:t>$475,000</a:t>
                      </a:r>
                      <a:endParaRPr lang="en-AU" sz="1800" dirty="0"/>
                    </a:p>
                  </a:txBody>
                  <a:tcPr/>
                </a:tc>
                <a:tc>
                  <a:txBody>
                    <a:bodyPr/>
                    <a:lstStyle/>
                    <a:p>
                      <a:pPr algn="r"/>
                      <a:r>
                        <a:rPr lang="en-US" sz="1800" dirty="0"/>
                        <a:t>$544,656</a:t>
                      </a:r>
                      <a:endParaRPr lang="en-AU" sz="1800" dirty="0"/>
                    </a:p>
                  </a:txBody>
                  <a:tcPr/>
                </a:tc>
                <a:extLst>
                  <a:ext uri="{0D108BD9-81ED-4DB2-BD59-A6C34878D82A}">
                    <a16:rowId xmlns:a16="http://schemas.microsoft.com/office/drawing/2014/main" val="3165783134"/>
                  </a:ext>
                </a:extLst>
              </a:tr>
              <a:tr h="370840">
                <a:tc>
                  <a:txBody>
                    <a:bodyPr/>
                    <a:lstStyle/>
                    <a:p>
                      <a:r>
                        <a:rPr lang="en-US" sz="1800" dirty="0"/>
                        <a:t>Furniture &amp; Fittings</a:t>
                      </a:r>
                      <a:endParaRPr lang="en-AU" sz="1800" dirty="0"/>
                    </a:p>
                  </a:txBody>
                  <a:tcPr/>
                </a:tc>
                <a:tc>
                  <a:txBody>
                    <a:bodyPr/>
                    <a:lstStyle/>
                    <a:p>
                      <a:pPr algn="r"/>
                      <a:r>
                        <a:rPr lang="en-US" sz="1800" dirty="0"/>
                        <a:t>$71,286</a:t>
                      </a:r>
                      <a:endParaRPr lang="en-AU" sz="1800" dirty="0"/>
                    </a:p>
                  </a:txBody>
                  <a:tcPr/>
                </a:tc>
                <a:tc>
                  <a:txBody>
                    <a:bodyPr/>
                    <a:lstStyle/>
                    <a:p>
                      <a:pPr algn="r"/>
                      <a:r>
                        <a:rPr lang="en-US" sz="1800" dirty="0"/>
                        <a:t>$240,000</a:t>
                      </a:r>
                      <a:endParaRPr lang="en-AU" sz="1800" dirty="0"/>
                    </a:p>
                  </a:txBody>
                  <a:tcPr/>
                </a:tc>
                <a:tc>
                  <a:txBody>
                    <a:bodyPr/>
                    <a:lstStyle/>
                    <a:p>
                      <a:pPr algn="r"/>
                      <a:r>
                        <a:rPr lang="en-US" sz="1800" dirty="0"/>
                        <a:t>$22,069</a:t>
                      </a:r>
                      <a:endParaRPr lang="en-AU" sz="1800" dirty="0"/>
                    </a:p>
                  </a:txBody>
                  <a:tcPr/>
                </a:tc>
                <a:extLst>
                  <a:ext uri="{0D108BD9-81ED-4DB2-BD59-A6C34878D82A}">
                    <a16:rowId xmlns:a16="http://schemas.microsoft.com/office/drawing/2014/main" val="3009442845"/>
                  </a:ext>
                </a:extLst>
              </a:tr>
              <a:tr h="370840">
                <a:tc>
                  <a:txBody>
                    <a:bodyPr/>
                    <a:lstStyle/>
                    <a:p>
                      <a:r>
                        <a:rPr lang="en-US" sz="1800" b="0" dirty="0"/>
                        <a:t>IT Equipment</a:t>
                      </a:r>
                      <a:endParaRPr lang="en-AU" sz="1800" b="0" dirty="0"/>
                    </a:p>
                  </a:txBody>
                  <a:tcPr/>
                </a:tc>
                <a:tc>
                  <a:txBody>
                    <a:bodyPr/>
                    <a:lstStyle/>
                    <a:p>
                      <a:pPr algn="r"/>
                      <a:r>
                        <a:rPr lang="en-US" sz="1800" b="0" dirty="0"/>
                        <a:t>-</a:t>
                      </a:r>
                      <a:endParaRPr lang="en-AU" sz="1800" b="0" dirty="0"/>
                    </a:p>
                  </a:txBody>
                  <a:tcPr/>
                </a:tc>
                <a:tc>
                  <a:txBody>
                    <a:bodyPr/>
                    <a:lstStyle/>
                    <a:p>
                      <a:pPr algn="r"/>
                      <a:r>
                        <a:rPr lang="en-US" sz="1800" b="0" dirty="0"/>
                        <a:t>$20,000</a:t>
                      </a:r>
                      <a:endParaRPr lang="en-AU" sz="1800" b="0" dirty="0"/>
                    </a:p>
                  </a:txBody>
                  <a:tcPr/>
                </a:tc>
                <a:tc>
                  <a:txBody>
                    <a:bodyPr/>
                    <a:lstStyle/>
                    <a:p>
                      <a:pPr algn="r"/>
                      <a:r>
                        <a:rPr lang="en-US" sz="1800" b="0" dirty="0"/>
                        <a:t>$30,368</a:t>
                      </a:r>
                      <a:endParaRPr lang="en-AU" sz="1800" b="0" dirty="0"/>
                    </a:p>
                  </a:txBody>
                  <a:tcPr/>
                </a:tc>
                <a:extLst>
                  <a:ext uri="{0D108BD9-81ED-4DB2-BD59-A6C34878D82A}">
                    <a16:rowId xmlns:a16="http://schemas.microsoft.com/office/drawing/2014/main" val="413374235"/>
                  </a:ext>
                </a:extLst>
              </a:tr>
              <a:tr h="370840">
                <a:tc>
                  <a:txBody>
                    <a:bodyPr/>
                    <a:lstStyle/>
                    <a:p>
                      <a:r>
                        <a:rPr lang="en-US" sz="1800" b="0" dirty="0"/>
                        <a:t>Plant &amp; Equipment</a:t>
                      </a:r>
                      <a:endParaRPr lang="en-AU" sz="1800" b="0" dirty="0"/>
                    </a:p>
                  </a:txBody>
                  <a:tcPr/>
                </a:tc>
                <a:tc>
                  <a:txBody>
                    <a:bodyPr/>
                    <a:lstStyle/>
                    <a:p>
                      <a:pPr algn="r"/>
                      <a:r>
                        <a:rPr lang="en-US" sz="1800" b="0" dirty="0"/>
                        <a:t>$9,918</a:t>
                      </a:r>
                      <a:endParaRPr lang="en-AU" sz="1800" b="0" dirty="0"/>
                    </a:p>
                  </a:txBody>
                  <a:tcPr/>
                </a:tc>
                <a:tc>
                  <a:txBody>
                    <a:bodyPr/>
                    <a:lstStyle/>
                    <a:p>
                      <a:pPr algn="r"/>
                      <a:r>
                        <a:rPr lang="en-US" sz="1800" b="0" dirty="0"/>
                        <a:t>$65,000</a:t>
                      </a:r>
                      <a:endParaRPr lang="en-AU" sz="1800" b="0" dirty="0"/>
                    </a:p>
                  </a:txBody>
                  <a:tcPr/>
                </a:tc>
                <a:tc>
                  <a:txBody>
                    <a:bodyPr/>
                    <a:lstStyle/>
                    <a:p>
                      <a:pPr algn="r"/>
                      <a:r>
                        <a:rPr lang="en-US" sz="1800" b="0" dirty="0"/>
                        <a:t>$11,721</a:t>
                      </a:r>
                      <a:endParaRPr lang="en-AU" sz="1800" b="0" dirty="0"/>
                    </a:p>
                  </a:txBody>
                  <a:tcPr/>
                </a:tc>
                <a:extLst>
                  <a:ext uri="{0D108BD9-81ED-4DB2-BD59-A6C34878D82A}">
                    <a16:rowId xmlns:a16="http://schemas.microsoft.com/office/drawing/2014/main" val="2525888795"/>
                  </a:ext>
                </a:extLst>
              </a:tr>
              <a:tr h="370840">
                <a:tc>
                  <a:txBody>
                    <a:bodyPr/>
                    <a:lstStyle/>
                    <a:p>
                      <a:r>
                        <a:rPr lang="en-US" sz="1800" b="0" dirty="0"/>
                        <a:t>Capital Loans Repaid</a:t>
                      </a:r>
                      <a:endParaRPr lang="en-AU" sz="1800" b="0" dirty="0"/>
                    </a:p>
                  </a:txBody>
                  <a:tcPr/>
                </a:tc>
                <a:tc>
                  <a:txBody>
                    <a:bodyPr/>
                    <a:lstStyle/>
                    <a:p>
                      <a:pPr algn="r"/>
                      <a:r>
                        <a:rPr lang="en-US" sz="1800" b="0" dirty="0"/>
                        <a:t>$6,824</a:t>
                      </a:r>
                      <a:endParaRPr lang="en-AU" sz="1800" b="0" dirty="0"/>
                    </a:p>
                  </a:txBody>
                  <a:tcPr/>
                </a:tc>
                <a:tc>
                  <a:txBody>
                    <a:bodyPr/>
                    <a:lstStyle/>
                    <a:p>
                      <a:pPr algn="r"/>
                      <a:r>
                        <a:rPr lang="en-US" sz="1800" b="0" dirty="0"/>
                        <a:t>$6,824</a:t>
                      </a:r>
                      <a:endParaRPr lang="en-AU" sz="1800" b="0" dirty="0"/>
                    </a:p>
                  </a:txBody>
                  <a:tcPr/>
                </a:tc>
                <a:tc>
                  <a:txBody>
                    <a:bodyPr/>
                    <a:lstStyle/>
                    <a:p>
                      <a:pPr algn="r"/>
                      <a:r>
                        <a:rPr lang="en-US" sz="1800" b="0" dirty="0"/>
                        <a:t>$2,276</a:t>
                      </a:r>
                      <a:endParaRPr lang="en-AU" sz="1800" b="0" dirty="0"/>
                    </a:p>
                  </a:txBody>
                  <a:tcPr/>
                </a:tc>
                <a:extLst>
                  <a:ext uri="{0D108BD9-81ED-4DB2-BD59-A6C34878D82A}">
                    <a16:rowId xmlns:a16="http://schemas.microsoft.com/office/drawing/2014/main" val="2155491643"/>
                  </a:ext>
                </a:extLst>
              </a:tr>
              <a:tr h="370840">
                <a:tc>
                  <a:txBody>
                    <a:bodyPr/>
                    <a:lstStyle/>
                    <a:p>
                      <a:r>
                        <a:rPr lang="en-US" sz="1800" b="0" dirty="0"/>
                        <a:t>Future playground (Oval)</a:t>
                      </a:r>
                      <a:endParaRPr lang="en-AU" sz="1800" b="0" dirty="0"/>
                    </a:p>
                  </a:txBody>
                  <a:tcPr/>
                </a:tc>
                <a:tc>
                  <a:txBody>
                    <a:bodyPr/>
                    <a:lstStyle/>
                    <a:p>
                      <a:pPr algn="r"/>
                      <a:r>
                        <a:rPr lang="en-US" sz="1800" b="0" dirty="0"/>
                        <a:t>-</a:t>
                      </a:r>
                      <a:endParaRPr lang="en-AU" sz="1800" b="0" dirty="0"/>
                    </a:p>
                  </a:txBody>
                  <a:tcPr/>
                </a:tc>
                <a:tc>
                  <a:txBody>
                    <a:bodyPr/>
                    <a:lstStyle/>
                    <a:p>
                      <a:pPr algn="r"/>
                      <a:r>
                        <a:rPr lang="en-US" sz="1800" b="0" dirty="0"/>
                        <a:t>100,000</a:t>
                      </a:r>
                      <a:endParaRPr lang="en-AU" sz="1800" b="0" dirty="0"/>
                    </a:p>
                  </a:txBody>
                  <a:tcPr/>
                </a:tc>
                <a:tc>
                  <a:txBody>
                    <a:bodyPr/>
                    <a:lstStyle/>
                    <a:p>
                      <a:pPr algn="r"/>
                      <a:r>
                        <a:rPr lang="en-US" sz="1800" b="0" dirty="0"/>
                        <a:t>-</a:t>
                      </a:r>
                      <a:endParaRPr lang="en-AU" sz="1800" b="0" dirty="0"/>
                    </a:p>
                  </a:txBody>
                  <a:tcPr/>
                </a:tc>
                <a:extLst>
                  <a:ext uri="{0D108BD9-81ED-4DB2-BD59-A6C34878D82A}">
                    <a16:rowId xmlns:a16="http://schemas.microsoft.com/office/drawing/2014/main" val="3283232586"/>
                  </a:ext>
                </a:extLst>
              </a:tr>
              <a:tr h="370840">
                <a:tc>
                  <a:txBody>
                    <a:bodyPr/>
                    <a:lstStyle/>
                    <a:p>
                      <a:r>
                        <a:rPr lang="en-US" sz="1800" b="1" dirty="0"/>
                        <a:t>Total Capital Expenditure</a:t>
                      </a:r>
                      <a:endParaRPr lang="en-AU" sz="1800" b="1" dirty="0"/>
                    </a:p>
                  </a:txBody>
                  <a:tcPr>
                    <a:lnB w="12700" cap="flat" cmpd="sng" algn="ctr">
                      <a:solidFill>
                        <a:schemeClr val="tx1"/>
                      </a:solidFill>
                      <a:prstDash val="solid"/>
                      <a:round/>
                      <a:headEnd type="none" w="med" len="med"/>
                      <a:tailEnd type="none" w="med" len="med"/>
                    </a:lnB>
                  </a:tcPr>
                </a:tc>
                <a:tc>
                  <a:txBody>
                    <a:bodyPr/>
                    <a:lstStyle/>
                    <a:p>
                      <a:pPr algn="r"/>
                      <a:r>
                        <a:rPr lang="en-US" sz="1800" b="1" dirty="0"/>
                        <a:t>$680,808</a:t>
                      </a:r>
                      <a:endParaRPr lang="en-AU" sz="1800" b="1" dirty="0"/>
                    </a:p>
                  </a:txBody>
                  <a:tcPr>
                    <a:lnB w="12700" cap="flat" cmpd="sng" algn="ctr">
                      <a:solidFill>
                        <a:schemeClr val="tx1"/>
                      </a:solidFill>
                      <a:prstDash val="solid"/>
                      <a:round/>
                      <a:headEnd type="none" w="med" len="med"/>
                      <a:tailEnd type="none" w="med" len="med"/>
                    </a:lnB>
                  </a:tcPr>
                </a:tc>
                <a:tc>
                  <a:txBody>
                    <a:bodyPr/>
                    <a:lstStyle/>
                    <a:p>
                      <a:pPr algn="r"/>
                      <a:r>
                        <a:rPr lang="en-US" sz="1800" b="1" dirty="0"/>
                        <a:t>$906,824</a:t>
                      </a:r>
                      <a:endParaRPr lang="en-AU" sz="1800" b="1" dirty="0"/>
                    </a:p>
                  </a:txBody>
                  <a:tcPr>
                    <a:lnB w="12700" cap="flat" cmpd="sng" algn="ctr">
                      <a:solidFill>
                        <a:schemeClr val="tx1"/>
                      </a:solidFill>
                      <a:prstDash val="solid"/>
                      <a:round/>
                      <a:headEnd type="none" w="med" len="med"/>
                      <a:tailEnd type="none" w="med" len="med"/>
                    </a:lnB>
                  </a:tcPr>
                </a:tc>
                <a:tc>
                  <a:txBody>
                    <a:bodyPr/>
                    <a:lstStyle/>
                    <a:p>
                      <a:pPr algn="r"/>
                      <a:r>
                        <a:rPr lang="en-US" sz="1800" b="1" dirty="0"/>
                        <a:t>$611,090</a:t>
                      </a:r>
                      <a:endParaRPr lang="en-AU" sz="1800" b="1"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938473"/>
                  </a:ext>
                </a:extLst>
              </a:tr>
            </a:tbl>
          </a:graphicData>
        </a:graphic>
      </p:graphicFrame>
      <p:sp>
        <p:nvSpPr>
          <p:cNvPr id="7" name="Content Placeholder 2">
            <a:extLst>
              <a:ext uri="{FF2B5EF4-FFF2-40B4-BE49-F238E27FC236}">
                <a16:creationId xmlns:a16="http://schemas.microsoft.com/office/drawing/2014/main" id="{29C19649-09D7-4AA6-B9F8-E7EB6215CA66}"/>
              </a:ext>
            </a:extLst>
          </p:cNvPr>
          <p:cNvSpPr txBox="1">
            <a:spLocks/>
          </p:cNvSpPr>
          <p:nvPr/>
        </p:nvSpPr>
        <p:spPr>
          <a:xfrm>
            <a:off x="1610509" y="4416371"/>
            <a:ext cx="9873574" cy="1936627"/>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sz="1800" dirty="0">
                <a:latin typeface="+mj-lt"/>
                <a:cs typeface="Arial Hebrew" pitchFamily="2" charset="-79"/>
              </a:rPr>
              <a:t>2021 main CAPEX goal was to progress the Stage 15 – Year 2/3 new block construction as the approvals were received from CEWA in early 2021. </a:t>
            </a:r>
          </a:p>
          <a:p>
            <a:r>
              <a:rPr lang="en-US" sz="1800" dirty="0">
                <a:latin typeface="+mj-lt"/>
                <a:cs typeface="Arial Hebrew" pitchFamily="2" charset="-79"/>
              </a:rPr>
              <a:t>In addition to school funded portion of $0.8 million (spent over 2019 – 2021), School has withdrawn $665K on Low interest loans as of 31 October 2021, with total spent of $1.45 million to that date.</a:t>
            </a:r>
          </a:p>
          <a:p>
            <a:r>
              <a:rPr lang="en-US" sz="1800" dirty="0">
                <a:latin typeface="+mj-lt"/>
                <a:cs typeface="Arial Hebrew" pitchFamily="2" charset="-79"/>
              </a:rPr>
              <a:t>School has further spent $143K in 2021 in relation to progressing the application for Federal Government funding and CEWA Loan of Stage 16  - new Kindy and Pre-Primary set of classrooms</a:t>
            </a:r>
            <a:r>
              <a:rPr lang="en-US" sz="1800" dirty="0">
                <a:latin typeface="Arial Hebrew" pitchFamily="2" charset="-79"/>
                <a:cs typeface="Arial Hebrew" pitchFamily="2" charset="-79"/>
              </a:rPr>
              <a:t>.</a:t>
            </a:r>
            <a:endParaRPr lang="en-US" sz="1800" dirty="0"/>
          </a:p>
          <a:p>
            <a:endParaRPr lang="en-US" sz="1800" dirty="0">
              <a:highlight>
                <a:srgbClr val="FFFF00"/>
              </a:highlight>
            </a:endParaRPr>
          </a:p>
        </p:txBody>
      </p:sp>
    </p:spTree>
    <p:extLst>
      <p:ext uri="{BB962C8B-B14F-4D97-AF65-F5344CB8AC3E}">
        <p14:creationId xmlns:p14="http://schemas.microsoft.com/office/powerpoint/2010/main" val="376225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10595500" cy="786928"/>
          </a:xfrm>
        </p:spPr>
        <p:txBody>
          <a:bodyPr/>
          <a:lstStyle/>
          <a:p>
            <a:r>
              <a:rPr lang="en-US" b="1" dirty="0">
                <a:latin typeface="Arial Hebrew" pitchFamily="2" charset="-79"/>
                <a:cs typeface="Arial Hebrew" pitchFamily="2" charset="-79"/>
              </a:rPr>
              <a:t>		2020/19 – Balance Sheet</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991005"/>
            <a:ext cx="9873574" cy="3581400"/>
          </a:xfrm>
        </p:spPr>
        <p:txBody>
          <a:bodyPr>
            <a:noAutofit/>
          </a:bodyPr>
          <a:lstStyle/>
          <a:p>
            <a:pPr marL="0" indent="0">
              <a:buNone/>
            </a:pPr>
            <a:r>
              <a:rPr lang="en-US" sz="4000" dirty="0"/>
              <a:t>	 </a:t>
            </a: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3" imgW="15424150" imgH="18872200" progId="PBrush">
                  <p:embed/>
                </p:oleObj>
              </mc:Choice>
              <mc:Fallback>
                <p:oleObj name="Bitmap Image" r:id="rId3"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5">
            <a:extLst>
              <a:ext uri="{FF2B5EF4-FFF2-40B4-BE49-F238E27FC236}">
                <a16:creationId xmlns:a16="http://schemas.microsoft.com/office/drawing/2014/main" id="{85A83BCD-0AC9-4307-8076-23C71996144E}"/>
              </a:ext>
            </a:extLst>
          </p:cNvPr>
          <p:cNvGraphicFramePr>
            <a:graphicFrameLocks noGrp="1"/>
          </p:cNvGraphicFramePr>
          <p:nvPr>
            <p:extLst>
              <p:ext uri="{D42A27DB-BD31-4B8C-83A1-F6EECF244321}">
                <p14:modId xmlns:p14="http://schemas.microsoft.com/office/powerpoint/2010/main" val="386346368"/>
              </p:ext>
            </p:extLst>
          </p:nvPr>
        </p:nvGraphicFramePr>
        <p:xfrm>
          <a:off x="1975038" y="906091"/>
          <a:ext cx="9129435" cy="3322320"/>
        </p:xfrm>
        <a:graphic>
          <a:graphicData uri="http://schemas.openxmlformats.org/drawingml/2006/table">
            <a:tbl>
              <a:tblPr firstRow="1" bandRow="1">
                <a:tableStyleId>{5C22544A-7EE6-4342-B048-85BDC9FD1C3A}</a:tableStyleId>
              </a:tblPr>
              <a:tblGrid>
                <a:gridCol w="5530357">
                  <a:extLst>
                    <a:ext uri="{9D8B030D-6E8A-4147-A177-3AD203B41FA5}">
                      <a16:colId xmlns:a16="http://schemas.microsoft.com/office/drawing/2014/main" val="2085451188"/>
                    </a:ext>
                  </a:extLst>
                </a:gridCol>
                <a:gridCol w="1777594">
                  <a:extLst>
                    <a:ext uri="{9D8B030D-6E8A-4147-A177-3AD203B41FA5}">
                      <a16:colId xmlns:a16="http://schemas.microsoft.com/office/drawing/2014/main" val="2418096186"/>
                    </a:ext>
                  </a:extLst>
                </a:gridCol>
                <a:gridCol w="1821484">
                  <a:extLst>
                    <a:ext uri="{9D8B030D-6E8A-4147-A177-3AD203B41FA5}">
                      <a16:colId xmlns:a16="http://schemas.microsoft.com/office/drawing/2014/main" val="1505841510"/>
                    </a:ext>
                  </a:extLst>
                </a:gridCol>
              </a:tblGrid>
              <a:tr h="590560">
                <a:tc>
                  <a:txBody>
                    <a:bodyPr/>
                    <a:lstStyle/>
                    <a:p>
                      <a:pPr algn="ctr"/>
                      <a:endParaRPr lang="en-US" b="1" dirty="0"/>
                    </a:p>
                    <a:p>
                      <a:pPr algn="ctr"/>
                      <a:r>
                        <a:rPr lang="en-US" b="1" dirty="0"/>
                        <a:t>(Amounts in $ millions)</a:t>
                      </a:r>
                      <a:endParaRPr lang="en-AU" b="1" dirty="0"/>
                    </a:p>
                  </a:txBody>
                  <a:tcPr/>
                </a:tc>
                <a:tc>
                  <a:txBody>
                    <a:bodyPr/>
                    <a:lstStyle/>
                    <a:p>
                      <a:pPr algn="ctr"/>
                      <a:r>
                        <a:rPr lang="en-US" b="1" dirty="0"/>
                        <a:t>31 Oct 2021</a:t>
                      </a:r>
                      <a:endParaRPr lang="en-AU" b="1" dirty="0"/>
                    </a:p>
                  </a:txBody>
                  <a:tcPr/>
                </a:tc>
                <a:tc>
                  <a:txBody>
                    <a:bodyPr/>
                    <a:lstStyle/>
                    <a:p>
                      <a:pPr algn="ctr"/>
                      <a:r>
                        <a:rPr lang="en-US" b="1" dirty="0"/>
                        <a:t>31 Dec 2020 (Audited)</a:t>
                      </a:r>
                      <a:endParaRPr lang="en-AU" b="1" dirty="0"/>
                    </a:p>
                  </a:txBody>
                  <a:tcPr/>
                </a:tc>
                <a:extLst>
                  <a:ext uri="{0D108BD9-81ED-4DB2-BD59-A6C34878D82A}">
                    <a16:rowId xmlns:a16="http://schemas.microsoft.com/office/drawing/2014/main" val="2429247258"/>
                  </a:ext>
                </a:extLst>
              </a:tr>
              <a:tr h="313874">
                <a:tc>
                  <a:txBody>
                    <a:bodyPr/>
                    <a:lstStyle/>
                    <a:p>
                      <a:r>
                        <a:rPr lang="en-US" sz="1600" dirty="0"/>
                        <a:t>Cash at bank </a:t>
                      </a:r>
                      <a:endParaRPr lang="en-AU" sz="1600" dirty="0"/>
                    </a:p>
                  </a:txBody>
                  <a:tcPr/>
                </a:tc>
                <a:tc>
                  <a:txBody>
                    <a:bodyPr/>
                    <a:lstStyle/>
                    <a:p>
                      <a:pPr algn="r"/>
                      <a:r>
                        <a:rPr lang="en-AU" sz="1600" dirty="0"/>
                        <a:t>$3.44</a:t>
                      </a:r>
                    </a:p>
                  </a:txBody>
                  <a:tcPr/>
                </a:tc>
                <a:tc>
                  <a:txBody>
                    <a:bodyPr/>
                    <a:lstStyle/>
                    <a:p>
                      <a:pPr algn="r"/>
                      <a:r>
                        <a:rPr lang="en-US" sz="1600" dirty="0"/>
                        <a:t>$3.44</a:t>
                      </a:r>
                      <a:endParaRPr lang="en-AU" sz="1600" dirty="0"/>
                    </a:p>
                  </a:txBody>
                  <a:tcPr/>
                </a:tc>
                <a:extLst>
                  <a:ext uri="{0D108BD9-81ED-4DB2-BD59-A6C34878D82A}">
                    <a16:rowId xmlns:a16="http://schemas.microsoft.com/office/drawing/2014/main" val="3165783134"/>
                  </a:ext>
                </a:extLst>
              </a:tr>
              <a:tr h="313874">
                <a:tc>
                  <a:txBody>
                    <a:bodyPr/>
                    <a:lstStyle/>
                    <a:p>
                      <a:r>
                        <a:rPr lang="en-US" sz="1600" dirty="0"/>
                        <a:t>Trade and other receivables and current assets</a:t>
                      </a:r>
                      <a:endParaRPr lang="en-AU" sz="1600" dirty="0"/>
                    </a:p>
                  </a:txBody>
                  <a:tcPr/>
                </a:tc>
                <a:tc>
                  <a:txBody>
                    <a:bodyPr/>
                    <a:lstStyle/>
                    <a:p>
                      <a:pPr algn="r"/>
                      <a:r>
                        <a:rPr lang="en-US" sz="1600" dirty="0"/>
                        <a:t>$0.13</a:t>
                      </a:r>
                      <a:endParaRPr lang="en-AU" sz="1600" dirty="0"/>
                    </a:p>
                  </a:txBody>
                  <a:tcPr/>
                </a:tc>
                <a:tc>
                  <a:txBody>
                    <a:bodyPr/>
                    <a:lstStyle/>
                    <a:p>
                      <a:pPr algn="r"/>
                      <a:r>
                        <a:rPr lang="en-AU" sz="1600" dirty="0"/>
                        <a:t>$0.12</a:t>
                      </a:r>
                    </a:p>
                  </a:txBody>
                  <a:tcPr/>
                </a:tc>
                <a:extLst>
                  <a:ext uri="{0D108BD9-81ED-4DB2-BD59-A6C34878D82A}">
                    <a16:rowId xmlns:a16="http://schemas.microsoft.com/office/drawing/2014/main" val="3009442845"/>
                  </a:ext>
                </a:extLst>
              </a:tr>
              <a:tr h="313874">
                <a:tc>
                  <a:txBody>
                    <a:bodyPr/>
                    <a:lstStyle/>
                    <a:p>
                      <a:r>
                        <a:rPr lang="en-US" sz="1600" b="0" dirty="0"/>
                        <a:t>Fixed Assets</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$7.45</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$6.60</a:t>
                      </a:r>
                      <a:endParaRPr lang="en-AU" sz="1600" b="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74235"/>
                  </a:ext>
                </a:extLst>
              </a:tr>
              <a:tr h="313874">
                <a:tc>
                  <a:txBody>
                    <a:bodyPr/>
                    <a:lstStyle/>
                    <a:p>
                      <a:r>
                        <a:rPr lang="en-US" sz="1600" b="1" dirty="0"/>
                        <a:t>Total Assets</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AU" sz="1600" b="1" dirty="0"/>
                        <a:t>$11.02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AU" sz="1600" b="1" dirty="0"/>
                        <a:t>$10.16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5888795"/>
                  </a:ext>
                </a:extLst>
              </a:tr>
              <a:tr h="313874">
                <a:tc>
                  <a:txBody>
                    <a:bodyPr/>
                    <a:lstStyle/>
                    <a:p>
                      <a:r>
                        <a:rPr lang="en-US" sz="1600" b="0" dirty="0"/>
                        <a:t>Trade and Other current liabilities</a:t>
                      </a:r>
                      <a:endParaRPr lang="en-AU" sz="1600" b="0" dirty="0"/>
                    </a:p>
                  </a:txBody>
                  <a:tcPr>
                    <a:lnT w="12700" cap="flat" cmpd="sng" algn="ctr">
                      <a:solidFill>
                        <a:schemeClr val="tx1"/>
                      </a:solidFill>
                      <a:prstDash val="solid"/>
                      <a:round/>
                      <a:headEnd type="none" w="med" len="med"/>
                      <a:tailEnd type="none" w="med" len="med"/>
                    </a:lnT>
                  </a:tcPr>
                </a:tc>
                <a:tc>
                  <a:txBody>
                    <a:bodyPr/>
                    <a:lstStyle/>
                    <a:p>
                      <a:pPr algn="r"/>
                      <a:r>
                        <a:rPr lang="en-AU" sz="1600" b="0" dirty="0"/>
                        <a:t>$0.00</a:t>
                      </a:r>
                    </a:p>
                  </a:txBody>
                  <a:tcPr>
                    <a:lnT w="12700" cap="flat" cmpd="sng" algn="ctr">
                      <a:solidFill>
                        <a:schemeClr val="tx1"/>
                      </a:solidFill>
                      <a:prstDash val="solid"/>
                      <a:round/>
                      <a:headEnd type="none" w="med" len="med"/>
                      <a:tailEnd type="none" w="med" len="med"/>
                    </a:lnT>
                  </a:tcPr>
                </a:tc>
                <a:tc>
                  <a:txBody>
                    <a:bodyPr/>
                    <a:lstStyle/>
                    <a:p>
                      <a:pPr algn="r"/>
                      <a:r>
                        <a:rPr lang="en-AU" sz="1600" b="0" dirty="0"/>
                        <a:t>$0.02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75221024"/>
                  </a:ext>
                </a:extLst>
              </a:tr>
              <a:tr h="313874">
                <a:tc>
                  <a:txBody>
                    <a:bodyPr/>
                    <a:lstStyle/>
                    <a:p>
                      <a:r>
                        <a:rPr lang="en-US" sz="1600" b="0" dirty="0"/>
                        <a:t>Non-current liabilities</a:t>
                      </a:r>
                      <a:endParaRPr lang="en-AU" sz="1600" b="0" dirty="0"/>
                    </a:p>
                  </a:txBody>
                  <a:tcPr/>
                </a:tc>
                <a:tc>
                  <a:txBody>
                    <a:bodyPr/>
                    <a:lstStyle/>
                    <a:p>
                      <a:pPr algn="r"/>
                      <a:r>
                        <a:rPr lang="en-AU" sz="1600" b="0" dirty="0"/>
                        <a:t>$0.67</a:t>
                      </a:r>
                    </a:p>
                  </a:txBody>
                  <a:tcPr/>
                </a:tc>
                <a:tc>
                  <a:txBody>
                    <a:bodyPr/>
                    <a:lstStyle/>
                    <a:p>
                      <a:pPr algn="r"/>
                      <a:r>
                        <a:rPr lang="en-AU" sz="1600" b="0" dirty="0"/>
                        <a:t>$0.01</a:t>
                      </a:r>
                    </a:p>
                  </a:txBody>
                  <a:tcPr/>
                </a:tc>
                <a:extLst>
                  <a:ext uri="{0D108BD9-81ED-4DB2-BD59-A6C34878D82A}">
                    <a16:rowId xmlns:a16="http://schemas.microsoft.com/office/drawing/2014/main" val="2155491643"/>
                  </a:ext>
                </a:extLst>
              </a:tr>
              <a:tr h="313874">
                <a:tc>
                  <a:txBody>
                    <a:bodyPr/>
                    <a:lstStyle/>
                    <a:p>
                      <a:r>
                        <a:rPr lang="en-AU" sz="1600" b="0" dirty="0"/>
                        <a:t>Equity and Reserves</a:t>
                      </a:r>
                    </a:p>
                  </a:txBody>
                  <a:tcPr>
                    <a:lnB w="12700" cap="flat" cmpd="sng" algn="ctr">
                      <a:solidFill>
                        <a:schemeClr val="tx1"/>
                      </a:solidFill>
                      <a:prstDash val="solid"/>
                      <a:round/>
                      <a:headEnd type="none" w="med" len="med"/>
                      <a:tailEnd type="none" w="med" len="med"/>
                    </a:lnB>
                  </a:tcPr>
                </a:tc>
                <a:tc>
                  <a:txBody>
                    <a:bodyPr/>
                    <a:lstStyle/>
                    <a:p>
                      <a:pPr algn="r"/>
                      <a:r>
                        <a:rPr lang="en-AU" sz="1600" b="0" dirty="0"/>
                        <a:t>$10.35</a:t>
                      </a:r>
                    </a:p>
                  </a:txBody>
                  <a:tcPr>
                    <a:lnB w="12700" cap="flat" cmpd="sng" algn="ctr">
                      <a:solidFill>
                        <a:schemeClr val="tx1"/>
                      </a:solidFill>
                      <a:prstDash val="solid"/>
                      <a:round/>
                      <a:headEnd type="none" w="med" len="med"/>
                      <a:tailEnd type="none" w="med" len="med"/>
                    </a:lnB>
                  </a:tcPr>
                </a:tc>
                <a:tc>
                  <a:txBody>
                    <a:bodyPr/>
                    <a:lstStyle/>
                    <a:p>
                      <a:pPr algn="r"/>
                      <a:r>
                        <a:rPr lang="en-AU" sz="1600" b="0" dirty="0"/>
                        <a:t>$10.13</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4380292"/>
                  </a:ext>
                </a:extLst>
              </a:tr>
              <a:tr h="313874">
                <a:tc>
                  <a:txBody>
                    <a:bodyPr/>
                    <a:lstStyle/>
                    <a:p>
                      <a:r>
                        <a:rPr lang="en-US" sz="1600" b="1" dirty="0"/>
                        <a:t>Total Liabilities and Equity</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$11.02</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AU" sz="1600" b="1" dirty="0"/>
                        <a:t>$10.16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232586"/>
                  </a:ext>
                </a:extLst>
              </a:tr>
            </a:tbl>
          </a:graphicData>
        </a:graphic>
      </p:graphicFrame>
      <p:sp>
        <p:nvSpPr>
          <p:cNvPr id="7" name="Content Placeholder 2">
            <a:extLst>
              <a:ext uri="{FF2B5EF4-FFF2-40B4-BE49-F238E27FC236}">
                <a16:creationId xmlns:a16="http://schemas.microsoft.com/office/drawing/2014/main" id="{29C19649-09D7-4AA6-B9F8-E7EB6215CA66}"/>
              </a:ext>
            </a:extLst>
          </p:cNvPr>
          <p:cNvSpPr txBox="1">
            <a:spLocks/>
          </p:cNvSpPr>
          <p:nvPr/>
        </p:nvSpPr>
        <p:spPr>
          <a:xfrm>
            <a:off x="1732562" y="4301123"/>
            <a:ext cx="9873574" cy="1378048"/>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sz="1800" dirty="0">
                <a:latin typeface="+mj-lt"/>
                <a:cs typeface="Arial Hebrew" pitchFamily="2" charset="-79"/>
              </a:rPr>
              <a:t>Expect to end the year with cash of approximately $2.6 million, after expenses for the last two months are incurred.</a:t>
            </a:r>
          </a:p>
          <a:p>
            <a:r>
              <a:rPr lang="en-US" sz="1800" dirty="0">
                <a:latin typeface="+mj-lt"/>
                <a:cs typeface="Arial Hebrew" pitchFamily="2" charset="-79"/>
              </a:rPr>
              <a:t>Total expected Project Cost of Stage 15 is $5.2 million, which will be funded by: </a:t>
            </a:r>
          </a:p>
          <a:p>
            <a:pPr lvl="1"/>
            <a:r>
              <a:rPr lang="en-US" sz="1600" dirty="0">
                <a:latin typeface="+mj-lt"/>
                <a:cs typeface="Arial Hebrew" pitchFamily="2" charset="-79"/>
              </a:rPr>
              <a:t>School Self-funding from reserves - $0.8 million, </a:t>
            </a:r>
          </a:p>
          <a:p>
            <a:pPr lvl="1"/>
            <a:r>
              <a:rPr lang="en-US" sz="1600" dirty="0">
                <a:latin typeface="+mj-lt"/>
                <a:cs typeface="Arial Hebrew" pitchFamily="2" charset="-79"/>
              </a:rPr>
              <a:t>State Govt Low Interest loan - $3.4 million and </a:t>
            </a:r>
          </a:p>
          <a:p>
            <a:pPr lvl="1"/>
            <a:r>
              <a:rPr lang="en-US" sz="1600" dirty="0">
                <a:latin typeface="+mj-lt"/>
                <a:cs typeface="Arial Hebrew" pitchFamily="2" charset="-79"/>
              </a:rPr>
              <a:t>Federal Govt Grant $1 million. </a:t>
            </a:r>
          </a:p>
          <a:p>
            <a:pPr marL="530352" lvl="1" indent="0">
              <a:buNone/>
            </a:pPr>
            <a:r>
              <a:rPr lang="en-US" sz="1600" dirty="0">
                <a:latin typeface="+mj-lt"/>
                <a:cs typeface="Arial Hebrew" pitchFamily="2" charset="-79"/>
              </a:rPr>
              <a:t>School has withdrawn $665K on CEWA loans as of 31 October 2021 (shown in Non-current liabilities) with $1.45 million spent to that date.</a:t>
            </a:r>
            <a:endParaRPr lang="en-US" sz="1600" dirty="0">
              <a:latin typeface="+mj-lt"/>
            </a:endParaRPr>
          </a:p>
        </p:txBody>
      </p:sp>
    </p:spTree>
    <p:extLst>
      <p:ext uri="{BB962C8B-B14F-4D97-AF65-F5344CB8AC3E}">
        <p14:creationId xmlns:p14="http://schemas.microsoft.com/office/powerpoint/2010/main" val="80813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9601200" cy="1485900"/>
          </a:xfrm>
        </p:spPr>
        <p:txBody>
          <a:bodyPr/>
          <a:lstStyle/>
          <a:p>
            <a:r>
              <a:rPr lang="en-US" dirty="0"/>
              <a:t>			</a:t>
            </a:r>
            <a:r>
              <a:rPr lang="en-US" b="1" dirty="0">
                <a:latin typeface="Arial Hebrew" pitchFamily="2" charset="-79"/>
                <a:cs typeface="Arial Hebrew" pitchFamily="2" charset="-79"/>
              </a:rPr>
              <a:t>2021 in Review</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991005"/>
            <a:ext cx="9873574" cy="5516121"/>
          </a:xfrm>
        </p:spPr>
        <p:txBody>
          <a:bodyPr>
            <a:noAutofit/>
          </a:bodyPr>
          <a:lstStyle/>
          <a:p>
            <a:r>
              <a:rPr lang="en-US" sz="1800" dirty="0">
                <a:latin typeface="Arial Hebrew" pitchFamily="2" charset="-79"/>
                <a:cs typeface="Arial Hebrew" pitchFamily="2" charset="-79"/>
              </a:rPr>
              <a:t>During the year, the focus on CAPEX front was to progress construction of </a:t>
            </a:r>
            <a:r>
              <a:rPr lang="en-US" sz="1800" b="1" dirty="0">
                <a:latin typeface="Arial Hebrew" pitchFamily="2" charset="-79"/>
                <a:cs typeface="Arial Hebrew" pitchFamily="2" charset="-79"/>
              </a:rPr>
              <a:t>Stage 15 project</a:t>
            </a:r>
            <a:r>
              <a:rPr lang="en-US" sz="1800" dirty="0">
                <a:latin typeface="Arial Hebrew" pitchFamily="2" charset="-79"/>
                <a:cs typeface="Arial Hebrew" pitchFamily="2" charset="-79"/>
              </a:rPr>
              <a:t>. The project and funding was approved in early 2021, and work started at site in July 2021 – it is expected that Stage 15 will be completed by July 2022.</a:t>
            </a:r>
          </a:p>
          <a:p>
            <a:r>
              <a:rPr lang="en-US" sz="1800" dirty="0">
                <a:latin typeface="Arial Hebrew" pitchFamily="2" charset="-79"/>
                <a:cs typeface="Arial Hebrew" pitchFamily="2" charset="-79"/>
              </a:rPr>
              <a:t>Progress is also being made towards planning for </a:t>
            </a:r>
            <a:r>
              <a:rPr lang="en-US" sz="1800" b="1" dirty="0">
                <a:latin typeface="Arial Hebrew" pitchFamily="2" charset="-79"/>
                <a:cs typeface="Arial Hebrew" pitchFamily="2" charset="-79"/>
              </a:rPr>
              <a:t>Stage 16 – new Kindy and Pre-Primary set of classrooms</a:t>
            </a:r>
            <a:r>
              <a:rPr lang="en-US" sz="1800" dirty="0">
                <a:latin typeface="Arial Hebrew" pitchFamily="2" charset="-79"/>
                <a:cs typeface="Arial Hebrew" pitchFamily="2" charset="-79"/>
              </a:rPr>
              <a:t>. Management is working on the application for Federal Government funding and CEWA Loan.</a:t>
            </a:r>
          </a:p>
          <a:p>
            <a:r>
              <a:rPr lang="en-US" sz="1800" dirty="0">
                <a:latin typeface="Arial Hebrew" pitchFamily="2" charset="-79"/>
                <a:cs typeface="Arial Hebrew" pitchFamily="2" charset="-79"/>
              </a:rPr>
              <a:t>Resultant end of 2021 cash balance is forecast at approximately </a:t>
            </a:r>
            <a:r>
              <a:rPr lang="en-US" sz="1800" b="1" dirty="0">
                <a:latin typeface="Arial Hebrew" pitchFamily="2" charset="-79"/>
                <a:cs typeface="Arial Hebrew" pitchFamily="2" charset="-79"/>
              </a:rPr>
              <a:t>$2.6 million </a:t>
            </a:r>
            <a:r>
              <a:rPr lang="en-US" sz="1800" dirty="0">
                <a:latin typeface="Arial Hebrew" pitchFamily="2" charset="-79"/>
                <a:cs typeface="Arial Hebrew" pitchFamily="2" charset="-79"/>
              </a:rPr>
              <a:t>vs Dec 2020 audited cash balance of $3.4 million. Reduction in cash balance was expected due to funding the Schools portion of the Stage 15 CAPEX item.  </a:t>
            </a:r>
          </a:p>
          <a:p>
            <a:r>
              <a:rPr lang="en-US" sz="1800" dirty="0">
                <a:latin typeface="Arial Hebrew" pitchFamily="2" charset="-79"/>
                <a:cs typeface="Arial Hebrew" pitchFamily="2" charset="-79"/>
              </a:rPr>
              <a:t>School is </a:t>
            </a:r>
            <a:r>
              <a:rPr lang="en-US" sz="1800" b="1" dirty="0">
                <a:latin typeface="Arial Hebrew" pitchFamily="2" charset="-79"/>
                <a:cs typeface="Arial Hebrew" pitchFamily="2" charset="-79"/>
              </a:rPr>
              <a:t>sufficiently funded </a:t>
            </a:r>
            <a:r>
              <a:rPr lang="en-US" sz="1800" dirty="0">
                <a:latin typeface="Arial Hebrew" pitchFamily="2" charset="-79"/>
                <a:cs typeface="Arial Hebrew" pitchFamily="2" charset="-79"/>
              </a:rPr>
              <a:t>to progress planned CAPEX into 2022, including Schools funding portion for Stage 16, if and when it is approved by CEWA. </a:t>
            </a:r>
          </a:p>
          <a:p>
            <a:r>
              <a:rPr lang="en-US" sz="1800" dirty="0">
                <a:latin typeface="Arial Hebrew" pitchFamily="2" charset="-79"/>
                <a:cs typeface="Arial Hebrew"/>
              </a:rPr>
              <a:t>I would also like to thank our Finance Officer – </a:t>
            </a:r>
            <a:r>
              <a:rPr lang="en-US" sz="1800" b="1" dirty="0">
                <a:latin typeface="Arial Hebrew" pitchFamily="2" charset="-79"/>
                <a:cs typeface="Arial Hebrew"/>
              </a:rPr>
              <a:t>Mrs. Barbara Neville </a:t>
            </a:r>
            <a:r>
              <a:rPr lang="en-US" sz="1800" dirty="0">
                <a:latin typeface="Arial Hebrew" pitchFamily="2" charset="-79"/>
                <a:cs typeface="Arial Hebrew"/>
              </a:rPr>
              <a:t>who joined our School at the start of this year and was able to train quickly and hit the ground running straight into the new role. She was able to work diligently through the new processes and procedures brought in with the new AOS system implemented last year. </a:t>
            </a:r>
            <a:r>
              <a:rPr lang="en-US" sz="1800" dirty="0">
                <a:solidFill>
                  <a:schemeClr val="tx1"/>
                </a:solidFill>
                <a:latin typeface="Arial Hebrew" pitchFamily="2" charset="-79"/>
                <a:cs typeface="Arial Hebrew"/>
              </a:rPr>
              <a:t>She has also implemented some great new initiatives during the year to make the finance process more efficient. Thank You Barbara!!</a:t>
            </a:r>
          </a:p>
          <a:p>
            <a:pPr marL="0" indent="0">
              <a:buNone/>
            </a:pPr>
            <a:r>
              <a:rPr lang="en-US" sz="4000" dirty="0">
                <a:cs typeface="Arial Hebrew"/>
              </a:rPr>
              <a:t>	</a:t>
            </a:r>
            <a:r>
              <a:rPr lang="en-US" sz="4000" dirty="0"/>
              <a:t> </a:t>
            </a: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2" imgW="15424150" imgH="18872200" progId="PBrush">
                  <p:embed/>
                </p:oleObj>
              </mc:Choice>
              <mc:Fallback>
                <p:oleObj name="Bitmap Image" r:id="rId2"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3756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9601200" cy="1485900"/>
          </a:xfrm>
        </p:spPr>
        <p:txBody>
          <a:bodyPr/>
          <a:lstStyle/>
          <a:p>
            <a:r>
              <a:rPr lang="en-US" dirty="0"/>
              <a:t>			</a:t>
            </a:r>
            <a:r>
              <a:rPr lang="en-US" b="1" dirty="0">
                <a:latin typeface="Arial Hebrew" pitchFamily="2" charset="-79"/>
                <a:cs typeface="Arial Hebrew" pitchFamily="2" charset="-79"/>
              </a:rPr>
              <a:t>2022 – School Fees</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005840" y="862113"/>
            <a:ext cx="11109959" cy="923826"/>
          </a:xfrm>
        </p:spPr>
        <p:txBody>
          <a:bodyPr>
            <a:noAutofit/>
          </a:bodyPr>
          <a:lstStyle/>
          <a:p>
            <a:pPr marL="0" indent="0">
              <a:buNone/>
            </a:pPr>
            <a:r>
              <a:rPr lang="en-US" sz="3600" b="1" dirty="0">
                <a:latin typeface="+mj-lt"/>
                <a:cs typeface="Arial Hebrew" pitchFamily="2" charset="-79"/>
              </a:rPr>
              <a:t>	</a:t>
            </a:r>
            <a:r>
              <a:rPr lang="en-US" sz="2500" b="1" dirty="0">
                <a:latin typeface="+mj-lt"/>
                <a:cs typeface="Arial Hebrew" pitchFamily="2" charset="-79"/>
              </a:rPr>
              <a:t>Catholic Education WA recommended a 2% increase in School fees. The 	School Advisory Council has endorsed this increase.</a:t>
            </a:r>
          </a:p>
          <a:p>
            <a:pPr marL="0" indent="0">
              <a:buNone/>
            </a:pPr>
            <a:endParaRPr lang="en-US" sz="3600" dirty="0">
              <a:latin typeface="+mj-lt"/>
              <a:cs typeface="Arial Hebrew" pitchFamily="2" charset="-79"/>
            </a:endParaRP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2" imgW="15424150" imgH="18872200" progId="PBrush">
                  <p:embed/>
                </p:oleObj>
              </mc:Choice>
              <mc:Fallback>
                <p:oleObj name="Bitmap Image" r:id="rId2"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4">
            <a:extLst>
              <a:ext uri="{FF2B5EF4-FFF2-40B4-BE49-F238E27FC236}">
                <a16:creationId xmlns:a16="http://schemas.microsoft.com/office/drawing/2014/main" id="{A2C2029F-7476-4BA1-8956-9B3015166BF1}"/>
              </a:ext>
            </a:extLst>
          </p:cNvPr>
          <p:cNvGraphicFramePr>
            <a:graphicFrameLocks noGrp="1"/>
          </p:cNvGraphicFramePr>
          <p:nvPr>
            <p:extLst>
              <p:ext uri="{D42A27DB-BD31-4B8C-83A1-F6EECF244321}">
                <p14:modId xmlns:p14="http://schemas.microsoft.com/office/powerpoint/2010/main" val="2860745448"/>
              </p:ext>
            </p:extLst>
          </p:nvPr>
        </p:nvGraphicFramePr>
        <p:xfrm>
          <a:off x="1975038" y="1838809"/>
          <a:ext cx="9669275" cy="4754880"/>
        </p:xfrm>
        <a:graphic>
          <a:graphicData uri="http://schemas.openxmlformats.org/drawingml/2006/table">
            <a:tbl>
              <a:tblPr firstRow="1" bandRow="1">
                <a:tableStyleId>{5C22544A-7EE6-4342-B048-85BDC9FD1C3A}</a:tableStyleId>
              </a:tblPr>
              <a:tblGrid>
                <a:gridCol w="2511237">
                  <a:extLst>
                    <a:ext uri="{9D8B030D-6E8A-4147-A177-3AD203B41FA5}">
                      <a16:colId xmlns:a16="http://schemas.microsoft.com/office/drawing/2014/main" val="3604349990"/>
                    </a:ext>
                  </a:extLst>
                </a:gridCol>
                <a:gridCol w="2907506">
                  <a:extLst>
                    <a:ext uri="{9D8B030D-6E8A-4147-A177-3AD203B41FA5}">
                      <a16:colId xmlns:a16="http://schemas.microsoft.com/office/drawing/2014/main" val="1357304708"/>
                    </a:ext>
                  </a:extLst>
                </a:gridCol>
                <a:gridCol w="2121694">
                  <a:extLst>
                    <a:ext uri="{9D8B030D-6E8A-4147-A177-3AD203B41FA5}">
                      <a16:colId xmlns:a16="http://schemas.microsoft.com/office/drawing/2014/main" val="2358534404"/>
                    </a:ext>
                  </a:extLst>
                </a:gridCol>
                <a:gridCol w="2128838">
                  <a:extLst>
                    <a:ext uri="{9D8B030D-6E8A-4147-A177-3AD203B41FA5}">
                      <a16:colId xmlns:a16="http://schemas.microsoft.com/office/drawing/2014/main" val="2617731095"/>
                    </a:ext>
                  </a:extLst>
                </a:gridCol>
              </a:tblGrid>
              <a:tr h="358066">
                <a:tc>
                  <a:txBody>
                    <a:bodyPr/>
                    <a:lstStyle/>
                    <a:p>
                      <a:pPr algn="ctr"/>
                      <a:endParaRPr lang="en-AU" b="1" dirty="0"/>
                    </a:p>
                  </a:txBody>
                  <a:tcPr/>
                </a:tc>
                <a:tc>
                  <a:txBody>
                    <a:bodyPr/>
                    <a:lstStyle/>
                    <a:p>
                      <a:pPr algn="ctr"/>
                      <a:r>
                        <a:rPr lang="en-US" b="1" dirty="0"/>
                        <a:t>Grade</a:t>
                      </a:r>
                      <a:endParaRPr lang="en-AU" b="1" dirty="0"/>
                    </a:p>
                  </a:txBody>
                  <a:tcPr/>
                </a:tc>
                <a:tc>
                  <a:txBody>
                    <a:bodyPr/>
                    <a:lstStyle/>
                    <a:p>
                      <a:pPr algn="ctr"/>
                      <a:r>
                        <a:rPr lang="en-US" b="1" dirty="0"/>
                        <a:t>Increase in Fees ($)</a:t>
                      </a:r>
                      <a:endParaRPr lang="en-AU" b="1" dirty="0"/>
                    </a:p>
                  </a:txBody>
                  <a:tcPr/>
                </a:tc>
                <a:tc>
                  <a:txBody>
                    <a:bodyPr/>
                    <a:lstStyle/>
                    <a:p>
                      <a:pPr algn="ctr"/>
                      <a:endParaRPr lang="en-AU" b="1" dirty="0"/>
                    </a:p>
                  </a:txBody>
                  <a:tcPr/>
                </a:tc>
                <a:extLst>
                  <a:ext uri="{0D108BD9-81ED-4DB2-BD59-A6C34878D82A}">
                    <a16:rowId xmlns:a16="http://schemas.microsoft.com/office/drawing/2014/main" val="3603040569"/>
                  </a:ext>
                </a:extLst>
              </a:tr>
              <a:tr h="358066">
                <a:tc>
                  <a:txBody>
                    <a:bodyPr/>
                    <a:lstStyle/>
                    <a:p>
                      <a:r>
                        <a:rPr lang="en-US" sz="1800" b="1" dirty="0">
                          <a:latin typeface="+mj-lt"/>
                        </a:rPr>
                        <a:t>Tuition Fees</a:t>
                      </a:r>
                      <a:endParaRPr lang="en-AU" sz="1800" b="1" dirty="0">
                        <a:latin typeface="+mj-lt"/>
                      </a:endParaRPr>
                    </a:p>
                  </a:txBody>
                  <a:tcPr/>
                </a:tc>
                <a:tc>
                  <a:txBody>
                    <a:bodyPr/>
                    <a:lstStyle/>
                    <a:p>
                      <a:pPr algn="ctr"/>
                      <a:r>
                        <a:rPr lang="en-US" sz="1800" b="1" dirty="0"/>
                        <a:t>PP - </a:t>
                      </a:r>
                      <a:r>
                        <a:rPr lang="en-US" sz="1800" b="1" dirty="0" err="1"/>
                        <a:t>Yr</a:t>
                      </a:r>
                      <a:r>
                        <a:rPr lang="en-US" sz="1800" b="1" dirty="0"/>
                        <a:t> 6</a:t>
                      </a:r>
                      <a:endParaRPr lang="en-AU" sz="1800" b="1" dirty="0"/>
                    </a:p>
                  </a:txBody>
                  <a:tcPr/>
                </a:tc>
                <a:tc>
                  <a:txBody>
                    <a:bodyPr/>
                    <a:lstStyle/>
                    <a:p>
                      <a:pPr algn="r"/>
                      <a:r>
                        <a:rPr lang="en-US" sz="1800" b="0" dirty="0"/>
                        <a:t>$26 increase</a:t>
                      </a:r>
                      <a:endParaRPr lang="en-AU" sz="1800" b="0" dirty="0"/>
                    </a:p>
                  </a:txBody>
                  <a:tcPr/>
                </a:tc>
                <a:tc>
                  <a:txBody>
                    <a:bodyPr/>
                    <a:lstStyle/>
                    <a:p>
                      <a:pPr algn="r"/>
                      <a:r>
                        <a:rPr lang="en-US" sz="1800" dirty="0"/>
                        <a:t>2% increase</a:t>
                      </a:r>
                      <a:endParaRPr lang="en-AU" sz="1800" dirty="0"/>
                    </a:p>
                  </a:txBody>
                  <a:tcPr/>
                </a:tc>
                <a:extLst>
                  <a:ext uri="{0D108BD9-81ED-4DB2-BD59-A6C34878D82A}">
                    <a16:rowId xmlns:a16="http://schemas.microsoft.com/office/drawing/2014/main" val="3050099758"/>
                  </a:ext>
                </a:extLst>
              </a:tr>
              <a:tr h="358066">
                <a:tc>
                  <a:txBody>
                    <a:bodyPr/>
                    <a:lstStyle/>
                    <a:p>
                      <a:endParaRPr lang="en-AU" sz="1800" b="1" dirty="0">
                        <a:latin typeface="+mj-lt"/>
                      </a:endParaRPr>
                    </a:p>
                  </a:txBody>
                  <a:tcPr/>
                </a:tc>
                <a:tc>
                  <a:txBody>
                    <a:bodyPr/>
                    <a:lstStyle/>
                    <a:p>
                      <a:pPr algn="ctr"/>
                      <a:r>
                        <a:rPr lang="en-US" sz="1800" b="1" dirty="0"/>
                        <a:t>   Kindy	</a:t>
                      </a:r>
                      <a:endParaRPr lang="en-AU" sz="1800" b="1" dirty="0"/>
                    </a:p>
                  </a:txBody>
                  <a:tcPr/>
                </a:tc>
                <a:tc>
                  <a:txBody>
                    <a:bodyPr/>
                    <a:lstStyle/>
                    <a:p>
                      <a:pPr algn="r"/>
                      <a:r>
                        <a:rPr lang="en-US" sz="1800" b="0" dirty="0"/>
                        <a:t>-</a:t>
                      </a:r>
                      <a:endParaRPr lang="en-AU" sz="1800" b="0" dirty="0"/>
                    </a:p>
                  </a:txBody>
                  <a:tcPr/>
                </a:tc>
                <a:tc>
                  <a:txBody>
                    <a:bodyPr/>
                    <a:lstStyle/>
                    <a:p>
                      <a:pPr algn="r"/>
                      <a:r>
                        <a:rPr lang="en-US" sz="1800" dirty="0"/>
                        <a:t>0% increase</a:t>
                      </a:r>
                      <a:endParaRPr lang="en-AU" sz="1800" dirty="0"/>
                    </a:p>
                  </a:txBody>
                  <a:tcPr/>
                </a:tc>
                <a:extLst>
                  <a:ext uri="{0D108BD9-81ED-4DB2-BD59-A6C34878D82A}">
                    <a16:rowId xmlns:a16="http://schemas.microsoft.com/office/drawing/2014/main" val="2596263154"/>
                  </a:ext>
                </a:extLst>
              </a:tr>
              <a:tr h="358066">
                <a:tc>
                  <a:txBody>
                    <a:bodyPr/>
                    <a:lstStyle/>
                    <a:p>
                      <a:endParaRPr lang="en-AU" sz="1800" b="1" dirty="0">
                        <a:latin typeface="+mj-lt"/>
                      </a:endParaRPr>
                    </a:p>
                  </a:txBody>
                  <a:tcPr/>
                </a:tc>
                <a:tc>
                  <a:txBody>
                    <a:bodyPr/>
                    <a:lstStyle/>
                    <a:p>
                      <a:pPr algn="ctr"/>
                      <a:r>
                        <a:rPr lang="en-US" sz="1800" b="1" dirty="0"/>
                        <a:t>3 Year Old </a:t>
                      </a:r>
                      <a:endParaRPr lang="en-AU" sz="1800" b="1" dirty="0"/>
                    </a:p>
                  </a:txBody>
                  <a:tcPr/>
                </a:tc>
                <a:tc>
                  <a:txBody>
                    <a:bodyPr/>
                    <a:lstStyle/>
                    <a:p>
                      <a:pPr algn="r"/>
                      <a:r>
                        <a:rPr lang="en-US" sz="1800" b="0" dirty="0"/>
                        <a:t>-</a:t>
                      </a:r>
                      <a:endParaRPr lang="en-AU" sz="1800" b="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t>0% increase</a:t>
                      </a:r>
                      <a:endParaRPr lang="en-AU" sz="1800" dirty="0"/>
                    </a:p>
                  </a:txBody>
                  <a:tcPr/>
                </a:tc>
                <a:extLst>
                  <a:ext uri="{0D108BD9-81ED-4DB2-BD59-A6C34878D82A}">
                    <a16:rowId xmlns:a16="http://schemas.microsoft.com/office/drawing/2014/main" val="2129515241"/>
                  </a:ext>
                </a:extLst>
              </a:tr>
              <a:tr h="358066">
                <a:tc>
                  <a:txBody>
                    <a:bodyPr/>
                    <a:lstStyle/>
                    <a:p>
                      <a:r>
                        <a:rPr lang="en-US" sz="1800" b="1" dirty="0">
                          <a:latin typeface="+mj-lt"/>
                          <a:cs typeface="Arial Hebrew" pitchFamily="2" charset="-79"/>
                        </a:rPr>
                        <a:t>Amenities</a:t>
                      </a:r>
                      <a:endParaRPr lang="en-AU" sz="1800" b="1" dirty="0">
                        <a:latin typeface="+mj-lt"/>
                      </a:endParaRPr>
                    </a:p>
                  </a:txBody>
                  <a:tcPr/>
                </a:tc>
                <a:tc>
                  <a:txBody>
                    <a:bodyPr/>
                    <a:lstStyle/>
                    <a:p>
                      <a:pPr algn="ctr"/>
                      <a:r>
                        <a:rPr lang="en-US" sz="1800" b="1" dirty="0"/>
                        <a:t>Kindy, </a:t>
                      </a:r>
                      <a:r>
                        <a:rPr lang="en-US" sz="1800" b="1" dirty="0" err="1"/>
                        <a:t>Yr</a:t>
                      </a:r>
                      <a:r>
                        <a:rPr lang="en-US" sz="1800" b="1" dirty="0"/>
                        <a:t> 1-6 </a:t>
                      </a:r>
                      <a:endParaRPr lang="en-AU" sz="1800" b="1" dirty="0"/>
                    </a:p>
                  </a:txBody>
                  <a:tcPr/>
                </a:tc>
                <a:tc>
                  <a:txBody>
                    <a:bodyPr/>
                    <a:lstStyle/>
                    <a:p>
                      <a:pPr algn="r"/>
                      <a:r>
                        <a:rPr lang="en-US" sz="1800" b="0" dirty="0"/>
                        <a:t>$5 increase</a:t>
                      </a:r>
                      <a:endParaRPr lang="en-AU" sz="1800" b="0" dirty="0"/>
                    </a:p>
                  </a:txBody>
                  <a:tcPr/>
                </a:tc>
                <a:tc>
                  <a:txBody>
                    <a:bodyPr/>
                    <a:lstStyle/>
                    <a:p>
                      <a:pPr algn="r"/>
                      <a:endParaRPr lang="en-AU" sz="1800" b="0" dirty="0"/>
                    </a:p>
                  </a:txBody>
                  <a:tcPr/>
                </a:tc>
                <a:extLst>
                  <a:ext uri="{0D108BD9-81ED-4DB2-BD59-A6C34878D82A}">
                    <a16:rowId xmlns:a16="http://schemas.microsoft.com/office/drawing/2014/main" val="397566777"/>
                  </a:ext>
                </a:extLst>
              </a:tr>
              <a:tr h="358066">
                <a:tc>
                  <a:txBody>
                    <a:bodyPr/>
                    <a:lstStyle/>
                    <a:p>
                      <a:endParaRPr lang="en-AU" sz="1800" b="1" dirty="0">
                        <a:latin typeface="+mj-lt"/>
                      </a:endParaRPr>
                    </a:p>
                  </a:txBody>
                  <a:tcPr/>
                </a:tc>
                <a:tc>
                  <a:txBody>
                    <a:bodyPr/>
                    <a:lstStyle/>
                    <a:p>
                      <a:pPr algn="ctr"/>
                      <a:r>
                        <a:rPr lang="en-US" sz="1800" b="1" dirty="0"/>
                        <a:t>PP</a:t>
                      </a:r>
                      <a:endParaRPr lang="en-AU" sz="1800" b="1" dirty="0"/>
                    </a:p>
                  </a:txBody>
                  <a:tcPr/>
                </a:tc>
                <a:tc>
                  <a:txBody>
                    <a:bodyPr/>
                    <a:lstStyle/>
                    <a:p>
                      <a:pPr algn="r"/>
                      <a:r>
                        <a:rPr lang="en-US" sz="1800" b="0" dirty="0"/>
                        <a:t>-</a:t>
                      </a:r>
                      <a:endParaRPr lang="en-AU" sz="1800" b="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t>0% increase</a:t>
                      </a:r>
                      <a:endParaRPr lang="en-AU" sz="1800" dirty="0"/>
                    </a:p>
                  </a:txBody>
                  <a:tcPr/>
                </a:tc>
                <a:extLst>
                  <a:ext uri="{0D108BD9-81ED-4DB2-BD59-A6C34878D82A}">
                    <a16:rowId xmlns:a16="http://schemas.microsoft.com/office/drawing/2014/main" val="1184153877"/>
                  </a:ext>
                </a:extLst>
              </a:tr>
              <a:tr h="358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mj-lt"/>
                          <a:cs typeface="Arial Hebrew" pitchFamily="2" charset="-79"/>
                        </a:rPr>
                        <a:t>IT Levy</a:t>
                      </a:r>
                      <a:endParaRPr lang="en-AU" sz="1800" b="1" dirty="0">
                        <a:latin typeface="+mj-lt"/>
                      </a:endParaRPr>
                    </a:p>
                  </a:txBody>
                  <a:tcPr/>
                </a:tc>
                <a:tc>
                  <a:txBody>
                    <a:bodyPr/>
                    <a:lstStyle/>
                    <a:p>
                      <a:pPr algn="ctr"/>
                      <a:r>
                        <a:rPr lang="en-US" sz="1800" b="1" kern="1200" dirty="0" err="1">
                          <a:solidFill>
                            <a:schemeClr val="dk1"/>
                          </a:solidFill>
                          <a:latin typeface="+mn-lt"/>
                          <a:ea typeface="+mn-ea"/>
                          <a:cs typeface="Arial Hebrew" pitchFamily="2" charset="-79"/>
                        </a:rPr>
                        <a:t>Yr</a:t>
                      </a:r>
                      <a:r>
                        <a:rPr lang="en-US" sz="1800" b="1" kern="1200" dirty="0">
                          <a:solidFill>
                            <a:schemeClr val="dk1"/>
                          </a:solidFill>
                          <a:latin typeface="+mn-lt"/>
                          <a:ea typeface="+mn-ea"/>
                          <a:cs typeface="Arial Hebrew" pitchFamily="2" charset="-79"/>
                        </a:rPr>
                        <a:t> 1-6</a:t>
                      </a:r>
                      <a:endParaRPr lang="en-AU" sz="1800" b="1" dirty="0"/>
                    </a:p>
                  </a:txBody>
                  <a:tcPr/>
                </a:tc>
                <a:tc>
                  <a:txBody>
                    <a:bodyPr/>
                    <a:lstStyle/>
                    <a:p>
                      <a:pPr algn="r"/>
                      <a:r>
                        <a:rPr lang="en-US" sz="1800" b="0" dirty="0"/>
                        <a:t>-</a:t>
                      </a:r>
                      <a:endParaRPr lang="en-AU" sz="1800" b="0" dirty="0"/>
                    </a:p>
                  </a:txBody>
                  <a:tcPr/>
                </a:tc>
                <a:tc>
                  <a:txBody>
                    <a:bodyPr/>
                    <a:lstStyle/>
                    <a:p>
                      <a:pPr algn="r"/>
                      <a:r>
                        <a:rPr lang="en-US" sz="1800" dirty="0"/>
                        <a:t>0% increase</a:t>
                      </a:r>
                      <a:endParaRPr lang="en-AU" sz="1800" dirty="0"/>
                    </a:p>
                  </a:txBody>
                  <a:tcPr/>
                </a:tc>
                <a:extLst>
                  <a:ext uri="{0D108BD9-81ED-4DB2-BD59-A6C34878D82A}">
                    <a16:rowId xmlns:a16="http://schemas.microsoft.com/office/drawing/2014/main" val="1742426515"/>
                  </a:ext>
                </a:extLst>
              </a:tr>
              <a:tr h="358066">
                <a:tc>
                  <a:txBody>
                    <a:bodyPr/>
                    <a:lstStyle/>
                    <a:p>
                      <a:r>
                        <a:rPr lang="en-US" sz="1800" b="1" dirty="0">
                          <a:latin typeface="+mj-lt"/>
                          <a:cs typeface="Arial Hebrew" pitchFamily="2" charset="-79"/>
                        </a:rPr>
                        <a:t>Swimming</a:t>
                      </a:r>
                      <a:endParaRPr lang="en-AU" sz="1800" b="1" dirty="0">
                        <a:latin typeface="+mj-lt"/>
                      </a:endParaRPr>
                    </a:p>
                  </a:txBody>
                  <a:tcPr/>
                </a:tc>
                <a:tc>
                  <a:txBody>
                    <a:bodyPr/>
                    <a:lstStyle/>
                    <a:p>
                      <a:pPr algn="ctr"/>
                      <a:r>
                        <a:rPr lang="en-US" sz="1800" b="1" dirty="0" err="1"/>
                        <a:t>Yr</a:t>
                      </a:r>
                      <a:r>
                        <a:rPr lang="en-US" sz="1800" b="1" dirty="0"/>
                        <a:t> 1-6</a:t>
                      </a:r>
                      <a:endParaRPr lang="en-AU" sz="1800" b="1" dirty="0"/>
                    </a:p>
                  </a:txBody>
                  <a:tcPr/>
                </a:tc>
                <a:tc>
                  <a:txBody>
                    <a:bodyPr/>
                    <a:lstStyle/>
                    <a:p>
                      <a:pPr algn="r"/>
                      <a:r>
                        <a:rPr lang="en-US" sz="1800" b="0" dirty="0"/>
                        <a:t>$10 increase</a:t>
                      </a:r>
                      <a:endParaRPr lang="en-AU" sz="1800" b="0" dirty="0"/>
                    </a:p>
                  </a:txBody>
                  <a:tcPr/>
                </a:tc>
                <a:tc>
                  <a:txBody>
                    <a:bodyPr/>
                    <a:lstStyle/>
                    <a:p>
                      <a:pPr algn="r"/>
                      <a:endParaRPr lang="en-AU" sz="1800" b="1" dirty="0"/>
                    </a:p>
                  </a:txBody>
                  <a:tcPr/>
                </a:tc>
                <a:extLst>
                  <a:ext uri="{0D108BD9-81ED-4DB2-BD59-A6C34878D82A}">
                    <a16:rowId xmlns:a16="http://schemas.microsoft.com/office/drawing/2014/main" val="2297479918"/>
                  </a:ext>
                </a:extLst>
              </a:tr>
              <a:tr h="358066">
                <a:tc>
                  <a:txBody>
                    <a:bodyPr/>
                    <a:lstStyle/>
                    <a:p>
                      <a:r>
                        <a:rPr lang="en-US" sz="1800" b="1" dirty="0">
                          <a:latin typeface="+mj-lt"/>
                          <a:cs typeface="Arial Hebrew" pitchFamily="2" charset="-79"/>
                        </a:rPr>
                        <a:t>Excursions/Incursions </a:t>
                      </a:r>
                      <a:endParaRPr lang="en-AU" sz="1800" b="1" dirty="0">
                        <a:latin typeface="+mj-lt"/>
                      </a:endParaRPr>
                    </a:p>
                  </a:txBody>
                  <a:tcPr/>
                </a:tc>
                <a:tc>
                  <a:txBody>
                    <a:bodyPr/>
                    <a:lstStyle/>
                    <a:p>
                      <a:pPr algn="ctr"/>
                      <a:r>
                        <a:rPr lang="en-US" sz="1800" b="1" dirty="0"/>
                        <a:t>Kindy</a:t>
                      </a:r>
                      <a:endParaRPr lang="en-AU" sz="1800" b="1" dirty="0"/>
                    </a:p>
                  </a:txBody>
                  <a:tcPr/>
                </a:tc>
                <a:tc>
                  <a:txBody>
                    <a:bodyPr/>
                    <a:lstStyle/>
                    <a:p>
                      <a:pPr algn="r"/>
                      <a:r>
                        <a:rPr lang="en-US" sz="1800" b="0"/>
                        <a:t>-</a:t>
                      </a:r>
                      <a:endParaRPr lang="en-AU" sz="1800" b="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t>0% increase</a:t>
                      </a:r>
                      <a:endParaRPr lang="en-AU" sz="1800" dirty="0"/>
                    </a:p>
                  </a:txBody>
                  <a:tcPr/>
                </a:tc>
                <a:extLst>
                  <a:ext uri="{0D108BD9-81ED-4DB2-BD59-A6C34878D82A}">
                    <a16:rowId xmlns:a16="http://schemas.microsoft.com/office/drawing/2014/main" val="3966103295"/>
                  </a:ext>
                </a:extLst>
              </a:tr>
              <a:tr h="358066">
                <a:tc>
                  <a:txBody>
                    <a:bodyPr/>
                    <a:lstStyle/>
                    <a:p>
                      <a:endParaRPr lang="en-AU" sz="1800" b="1" dirty="0">
                        <a:latin typeface="+mj-lt"/>
                      </a:endParaRPr>
                    </a:p>
                  </a:txBody>
                  <a:tcPr/>
                </a:tc>
                <a:tc>
                  <a:txBody>
                    <a:bodyPr/>
                    <a:lstStyle/>
                    <a:p>
                      <a:pPr algn="ctr"/>
                      <a:r>
                        <a:rPr lang="en-US" sz="1800" b="1" dirty="0"/>
                        <a:t>PP - </a:t>
                      </a:r>
                      <a:r>
                        <a:rPr lang="en-US" sz="1800" b="1" dirty="0" err="1"/>
                        <a:t>Yr</a:t>
                      </a:r>
                      <a:r>
                        <a:rPr lang="en-US" sz="1800" b="1" dirty="0"/>
                        <a:t> 6</a:t>
                      </a:r>
                      <a:endParaRPr lang="en-AU" sz="1800" b="1" dirty="0"/>
                    </a:p>
                  </a:txBody>
                  <a:tcPr/>
                </a:tc>
                <a:tc>
                  <a:txBody>
                    <a:bodyPr/>
                    <a:lstStyle/>
                    <a:p>
                      <a:pPr algn="r"/>
                      <a:r>
                        <a:rPr lang="en-US" sz="1800" b="0" dirty="0"/>
                        <a:t>$10 increase</a:t>
                      </a:r>
                      <a:endParaRPr lang="en-AU" sz="1800" b="0" dirty="0"/>
                    </a:p>
                  </a:txBody>
                  <a:tcPr/>
                </a:tc>
                <a:tc>
                  <a:txBody>
                    <a:bodyPr/>
                    <a:lstStyle/>
                    <a:p>
                      <a:pPr algn="r"/>
                      <a:endParaRPr lang="en-AU" sz="1800" b="1" dirty="0"/>
                    </a:p>
                  </a:txBody>
                  <a:tcPr/>
                </a:tc>
                <a:extLst>
                  <a:ext uri="{0D108BD9-81ED-4DB2-BD59-A6C34878D82A}">
                    <a16:rowId xmlns:a16="http://schemas.microsoft.com/office/drawing/2014/main" val="3444527342"/>
                  </a:ext>
                </a:extLst>
              </a:tr>
              <a:tr h="358066">
                <a:tc>
                  <a:txBody>
                    <a:bodyPr/>
                    <a:lstStyle/>
                    <a:p>
                      <a:r>
                        <a:rPr lang="en-US" sz="1800" b="1" dirty="0">
                          <a:latin typeface="+mj-lt"/>
                          <a:cs typeface="Arial Hebrew" pitchFamily="2" charset="-79"/>
                        </a:rPr>
                        <a:t>Kindy Speech </a:t>
                      </a:r>
                      <a:endParaRPr lang="en-AU" sz="1800" b="1" dirty="0">
                        <a:latin typeface="+mj-lt"/>
                      </a:endParaRPr>
                    </a:p>
                  </a:txBody>
                  <a:tcPr/>
                </a:tc>
                <a:tc>
                  <a:txBody>
                    <a:bodyPr/>
                    <a:lstStyle/>
                    <a:p>
                      <a:pPr algn="ctr"/>
                      <a:r>
                        <a:rPr lang="en-US" sz="1800" b="1" dirty="0"/>
                        <a:t>Kindy</a:t>
                      </a:r>
                      <a:endParaRPr lang="en-AU" sz="1800" b="1" dirty="0"/>
                    </a:p>
                  </a:txBody>
                  <a:tcPr/>
                </a:tc>
                <a:tc>
                  <a:txBody>
                    <a:bodyPr/>
                    <a:lstStyle/>
                    <a:p>
                      <a:pPr algn="r"/>
                      <a:r>
                        <a:rPr lang="en-US" sz="1800" b="0" kern="1200" dirty="0">
                          <a:solidFill>
                            <a:schemeClr val="dk1"/>
                          </a:solidFill>
                          <a:latin typeface="+mn-lt"/>
                          <a:ea typeface="+mn-ea"/>
                          <a:cs typeface="Arial Hebrew" pitchFamily="2" charset="-79"/>
                        </a:rPr>
                        <a:t>$15 increase </a:t>
                      </a:r>
                      <a:endParaRPr lang="en-AU" sz="1800" b="0" dirty="0"/>
                    </a:p>
                  </a:txBody>
                  <a:tcPr/>
                </a:tc>
                <a:tc>
                  <a:txBody>
                    <a:bodyPr/>
                    <a:lstStyle/>
                    <a:p>
                      <a:pPr algn="r"/>
                      <a:endParaRPr lang="en-AU" sz="1800" b="1" dirty="0"/>
                    </a:p>
                  </a:txBody>
                  <a:tcPr/>
                </a:tc>
                <a:extLst>
                  <a:ext uri="{0D108BD9-81ED-4DB2-BD59-A6C34878D82A}">
                    <a16:rowId xmlns:a16="http://schemas.microsoft.com/office/drawing/2014/main" val="1360009584"/>
                  </a:ext>
                </a:extLst>
              </a:tr>
              <a:tr h="358066">
                <a:tc>
                  <a:txBody>
                    <a:bodyPr/>
                    <a:lstStyle/>
                    <a:p>
                      <a:r>
                        <a:rPr lang="en-US" sz="1800" b="1" dirty="0">
                          <a:latin typeface="+mj-lt"/>
                          <a:cs typeface="Arial Hebrew" pitchFamily="2" charset="-79"/>
                        </a:rPr>
                        <a:t>P&amp;F Levy </a:t>
                      </a:r>
                      <a:endParaRPr lang="en-AU" sz="1800" b="1" dirty="0">
                        <a:latin typeface="+mj-lt"/>
                      </a:endParaRPr>
                    </a:p>
                  </a:txBody>
                  <a:tcPr/>
                </a:tc>
                <a:tc>
                  <a:txBody>
                    <a:bodyPr/>
                    <a:lstStyle/>
                    <a:p>
                      <a:pPr algn="ctr"/>
                      <a:r>
                        <a:rPr lang="en-US" sz="1800" b="1" dirty="0"/>
                        <a:t>Per Family </a:t>
                      </a:r>
                      <a:endParaRPr lang="en-AU" sz="1800" b="1" dirty="0"/>
                    </a:p>
                  </a:txBody>
                  <a:tcPr/>
                </a:tc>
                <a:tc>
                  <a:txBody>
                    <a:bodyPr/>
                    <a:lstStyle/>
                    <a:p>
                      <a:pPr algn="r"/>
                      <a:r>
                        <a:rPr lang="en-US" sz="1800" b="0" dirty="0"/>
                        <a:t>-</a:t>
                      </a:r>
                      <a:endParaRPr lang="en-AU" sz="1800" b="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t>0% increase</a:t>
                      </a:r>
                      <a:endParaRPr lang="en-AU" sz="1800" dirty="0"/>
                    </a:p>
                  </a:txBody>
                  <a:tcPr/>
                </a:tc>
                <a:extLst>
                  <a:ext uri="{0D108BD9-81ED-4DB2-BD59-A6C34878D82A}">
                    <a16:rowId xmlns:a16="http://schemas.microsoft.com/office/drawing/2014/main" val="714790463"/>
                  </a:ext>
                </a:extLst>
              </a:tr>
              <a:tr h="358066">
                <a:tc>
                  <a:txBody>
                    <a:bodyPr/>
                    <a:lstStyle/>
                    <a:p>
                      <a:r>
                        <a:rPr lang="en-US" sz="1800" b="1" dirty="0">
                          <a:latin typeface="+mj-lt"/>
                          <a:cs typeface="Arial Hebrew" pitchFamily="2" charset="-79"/>
                        </a:rPr>
                        <a:t>Building Levy</a:t>
                      </a:r>
                      <a:endParaRPr lang="en-AU" sz="1800" b="1" dirty="0">
                        <a:latin typeface="+mj-lt"/>
                      </a:endParaRPr>
                    </a:p>
                  </a:txBody>
                  <a:tcPr>
                    <a:lnB w="12700" cap="flat" cmpd="sng" algn="ctr">
                      <a:solidFill>
                        <a:schemeClr val="tx1"/>
                      </a:solidFill>
                      <a:prstDash val="solid"/>
                      <a:round/>
                      <a:headEnd type="none" w="med" len="med"/>
                      <a:tailEnd type="none" w="med" len="med"/>
                    </a:lnB>
                  </a:tcPr>
                </a:tc>
                <a:tc>
                  <a:txBody>
                    <a:bodyPr/>
                    <a:lstStyle/>
                    <a:p>
                      <a:pPr algn="ctr"/>
                      <a:r>
                        <a:rPr lang="en-US" sz="1800" b="1" dirty="0"/>
                        <a:t>Per Family </a:t>
                      </a:r>
                      <a:endParaRPr lang="en-AU" sz="1800" b="1" dirty="0"/>
                    </a:p>
                  </a:txBody>
                  <a:tcPr>
                    <a:lnB w="12700" cap="flat" cmpd="sng" algn="ctr">
                      <a:solidFill>
                        <a:schemeClr val="tx1"/>
                      </a:solidFill>
                      <a:prstDash val="solid"/>
                      <a:round/>
                      <a:headEnd type="none" w="med" len="med"/>
                      <a:tailEnd type="none" w="med" len="med"/>
                    </a:lnB>
                  </a:tcPr>
                </a:tc>
                <a:tc>
                  <a:txBody>
                    <a:bodyPr/>
                    <a:lstStyle/>
                    <a:p>
                      <a:pPr algn="r"/>
                      <a:r>
                        <a:rPr lang="en-US" sz="1800" b="0" dirty="0"/>
                        <a:t>$5 increase</a:t>
                      </a:r>
                      <a:endParaRPr lang="en-AU" sz="1800" b="0" dirty="0"/>
                    </a:p>
                  </a:txBody>
                  <a:tcPr>
                    <a:lnB w="12700" cap="flat" cmpd="sng" algn="ctr">
                      <a:solidFill>
                        <a:schemeClr val="tx1"/>
                      </a:solidFill>
                      <a:prstDash val="solid"/>
                      <a:round/>
                      <a:headEnd type="none" w="med" len="med"/>
                      <a:tailEnd type="none" w="med" len="med"/>
                    </a:lnB>
                  </a:tcPr>
                </a:tc>
                <a:tc>
                  <a:txBody>
                    <a:bodyPr/>
                    <a:lstStyle/>
                    <a:p>
                      <a:pPr algn="r"/>
                      <a:endParaRPr lang="en-AU" sz="1800" b="1"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1586256"/>
                  </a:ext>
                </a:extLst>
              </a:tr>
            </a:tbl>
          </a:graphicData>
        </a:graphic>
      </p:graphicFrame>
    </p:spTree>
    <p:extLst>
      <p:ext uri="{BB962C8B-B14F-4D97-AF65-F5344CB8AC3E}">
        <p14:creationId xmlns:p14="http://schemas.microsoft.com/office/powerpoint/2010/main" val="3974725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10595500" cy="786928"/>
          </a:xfrm>
        </p:spPr>
        <p:txBody>
          <a:bodyPr>
            <a:normAutofit/>
          </a:bodyPr>
          <a:lstStyle/>
          <a:p>
            <a:r>
              <a:rPr lang="en-US" b="1" dirty="0">
                <a:latin typeface="Arial Hebrew" pitchFamily="2" charset="-79"/>
                <a:cs typeface="Arial Hebrew" pitchFamily="2" charset="-79"/>
              </a:rPr>
              <a:t>		        2022 Budget</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991005"/>
            <a:ext cx="9873574" cy="3581400"/>
          </a:xfrm>
        </p:spPr>
        <p:txBody>
          <a:bodyPr>
            <a:noAutofit/>
          </a:bodyPr>
          <a:lstStyle/>
          <a:p>
            <a:pPr marL="0" indent="0">
              <a:buNone/>
            </a:pPr>
            <a:r>
              <a:rPr lang="en-US" sz="4000" dirty="0"/>
              <a:t>	 </a:t>
            </a: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3" imgW="15424150" imgH="18872200" progId="PBrush">
                  <p:embed/>
                </p:oleObj>
              </mc:Choice>
              <mc:Fallback>
                <p:oleObj name="Bitmap Image" r:id="rId3"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5">
            <a:extLst>
              <a:ext uri="{FF2B5EF4-FFF2-40B4-BE49-F238E27FC236}">
                <a16:creationId xmlns:a16="http://schemas.microsoft.com/office/drawing/2014/main" id="{85A83BCD-0AC9-4307-8076-23C71996144E}"/>
              </a:ext>
            </a:extLst>
          </p:cNvPr>
          <p:cNvGraphicFramePr>
            <a:graphicFrameLocks noGrp="1"/>
          </p:cNvGraphicFramePr>
          <p:nvPr>
            <p:extLst>
              <p:ext uri="{D42A27DB-BD31-4B8C-83A1-F6EECF244321}">
                <p14:modId xmlns:p14="http://schemas.microsoft.com/office/powerpoint/2010/main" val="3876885357"/>
              </p:ext>
            </p:extLst>
          </p:nvPr>
        </p:nvGraphicFramePr>
        <p:xfrm>
          <a:off x="1967157" y="862113"/>
          <a:ext cx="6233867" cy="5564532"/>
        </p:xfrm>
        <a:graphic>
          <a:graphicData uri="http://schemas.openxmlformats.org/drawingml/2006/table">
            <a:tbl>
              <a:tblPr firstRow="1" bandRow="1">
                <a:tableStyleId>{5C22544A-7EE6-4342-B048-85BDC9FD1C3A}</a:tableStyleId>
              </a:tblPr>
              <a:tblGrid>
                <a:gridCol w="4200313">
                  <a:extLst>
                    <a:ext uri="{9D8B030D-6E8A-4147-A177-3AD203B41FA5}">
                      <a16:colId xmlns:a16="http://schemas.microsoft.com/office/drawing/2014/main" val="2085451188"/>
                    </a:ext>
                  </a:extLst>
                </a:gridCol>
                <a:gridCol w="1026286">
                  <a:extLst>
                    <a:ext uri="{9D8B030D-6E8A-4147-A177-3AD203B41FA5}">
                      <a16:colId xmlns:a16="http://schemas.microsoft.com/office/drawing/2014/main" val="1505841510"/>
                    </a:ext>
                  </a:extLst>
                </a:gridCol>
                <a:gridCol w="1007268">
                  <a:extLst>
                    <a:ext uri="{9D8B030D-6E8A-4147-A177-3AD203B41FA5}">
                      <a16:colId xmlns:a16="http://schemas.microsoft.com/office/drawing/2014/main" val="1611436271"/>
                    </a:ext>
                  </a:extLst>
                </a:gridCol>
              </a:tblGrid>
              <a:tr h="848158">
                <a:tc>
                  <a:txBody>
                    <a:bodyPr/>
                    <a:lstStyle/>
                    <a:p>
                      <a:pPr algn="ctr"/>
                      <a:endParaRPr lang="en-US" b="1" dirty="0"/>
                    </a:p>
                    <a:p>
                      <a:pPr algn="ctr"/>
                      <a:endParaRPr lang="en-US" b="1" dirty="0"/>
                    </a:p>
                    <a:p>
                      <a:pPr algn="ctr"/>
                      <a:r>
                        <a:rPr lang="en-US" b="1" dirty="0"/>
                        <a:t>(Amounts in $ millions)</a:t>
                      </a:r>
                      <a:endParaRPr lang="en-AU" b="1" dirty="0"/>
                    </a:p>
                  </a:txBody>
                  <a:tcPr/>
                </a:tc>
                <a:tc>
                  <a:txBody>
                    <a:bodyPr/>
                    <a:lstStyle/>
                    <a:p>
                      <a:pPr algn="ctr"/>
                      <a:r>
                        <a:rPr lang="en-US" b="1" dirty="0"/>
                        <a:t>2022 Full Year Budget</a:t>
                      </a:r>
                      <a:endParaRPr lang="en-AU" b="1" dirty="0"/>
                    </a:p>
                  </a:txBody>
                  <a:tcPr/>
                </a:tc>
                <a:tc>
                  <a:txBody>
                    <a:bodyPr/>
                    <a:lstStyle/>
                    <a:p>
                      <a:pPr algn="ctr"/>
                      <a:r>
                        <a:rPr lang="en-US" b="1" dirty="0"/>
                        <a:t>% of Total</a:t>
                      </a:r>
                      <a:endParaRPr lang="en-AU" b="1" dirty="0"/>
                    </a:p>
                  </a:txBody>
                  <a:tcPr/>
                </a:tc>
                <a:extLst>
                  <a:ext uri="{0D108BD9-81ED-4DB2-BD59-A6C34878D82A}">
                    <a16:rowId xmlns:a16="http://schemas.microsoft.com/office/drawing/2014/main" val="2429247258"/>
                  </a:ext>
                </a:extLst>
              </a:tr>
              <a:tr h="310991">
                <a:tc>
                  <a:txBody>
                    <a:bodyPr/>
                    <a:lstStyle/>
                    <a:p>
                      <a:r>
                        <a:rPr lang="en-US" sz="1600" b="1" i="1" dirty="0"/>
                        <a:t>Revenue</a:t>
                      </a:r>
                      <a:endParaRPr lang="en-AU" sz="1600" b="1" i="1" dirty="0"/>
                    </a:p>
                  </a:txBody>
                  <a:tcPr/>
                </a:tc>
                <a:tc>
                  <a:txBody>
                    <a:bodyPr/>
                    <a:lstStyle/>
                    <a:p>
                      <a:endParaRPr lang="en-AU" sz="1600" b="1" dirty="0"/>
                    </a:p>
                  </a:txBody>
                  <a:tcPr/>
                </a:tc>
                <a:tc>
                  <a:txBody>
                    <a:bodyPr/>
                    <a:lstStyle/>
                    <a:p>
                      <a:endParaRPr lang="en-AU" sz="1600" b="1" dirty="0"/>
                    </a:p>
                  </a:txBody>
                  <a:tcPr/>
                </a:tc>
                <a:extLst>
                  <a:ext uri="{0D108BD9-81ED-4DB2-BD59-A6C34878D82A}">
                    <a16:rowId xmlns:a16="http://schemas.microsoft.com/office/drawing/2014/main" val="2409587181"/>
                  </a:ext>
                </a:extLst>
              </a:tr>
              <a:tr h="537167">
                <a:tc>
                  <a:txBody>
                    <a:bodyPr/>
                    <a:lstStyle/>
                    <a:p>
                      <a:r>
                        <a:rPr lang="en-US" sz="1600" dirty="0"/>
                        <a:t>Comm and State Grants </a:t>
                      </a:r>
                      <a:r>
                        <a:rPr lang="en-US" sz="1600" b="1" i="1" dirty="0"/>
                        <a:t>(excluding Stage 15 CAPEX Specific Grant)</a:t>
                      </a:r>
                      <a:endParaRPr lang="en-AU" sz="1600" b="1" i="1" dirty="0"/>
                    </a:p>
                  </a:txBody>
                  <a:tcPr/>
                </a:tc>
                <a:tc>
                  <a:txBody>
                    <a:bodyPr/>
                    <a:lstStyle/>
                    <a:p>
                      <a:pPr algn="r"/>
                      <a:r>
                        <a:rPr lang="en-US" sz="1600" dirty="0"/>
                        <a:t>$6.43</a:t>
                      </a:r>
                      <a:endParaRPr lang="en-AU" sz="1600" dirty="0"/>
                    </a:p>
                  </a:txBody>
                  <a:tcPr/>
                </a:tc>
                <a:tc>
                  <a:txBody>
                    <a:bodyPr/>
                    <a:lstStyle/>
                    <a:p>
                      <a:pPr algn="r"/>
                      <a:r>
                        <a:rPr lang="en-US" sz="1600" dirty="0"/>
                        <a:t>82%</a:t>
                      </a:r>
                      <a:endParaRPr lang="en-AU" sz="1600" dirty="0"/>
                    </a:p>
                  </a:txBody>
                  <a:tcPr/>
                </a:tc>
                <a:extLst>
                  <a:ext uri="{0D108BD9-81ED-4DB2-BD59-A6C34878D82A}">
                    <a16:rowId xmlns:a16="http://schemas.microsoft.com/office/drawing/2014/main" val="3165783134"/>
                  </a:ext>
                </a:extLst>
              </a:tr>
              <a:tr h="310991">
                <a:tc>
                  <a:txBody>
                    <a:bodyPr/>
                    <a:lstStyle/>
                    <a:p>
                      <a:r>
                        <a:rPr lang="en-US" sz="1600" dirty="0"/>
                        <a:t>Tuition and Other Levies</a:t>
                      </a:r>
                      <a:endParaRPr lang="en-AU" sz="1600" dirty="0"/>
                    </a:p>
                  </a:txBody>
                  <a:tcPr/>
                </a:tc>
                <a:tc>
                  <a:txBody>
                    <a:bodyPr/>
                    <a:lstStyle/>
                    <a:p>
                      <a:pPr algn="r"/>
                      <a:r>
                        <a:rPr lang="en-US" sz="1600" dirty="0"/>
                        <a:t>$1.25</a:t>
                      </a:r>
                      <a:endParaRPr lang="en-AU" sz="1600" dirty="0"/>
                    </a:p>
                  </a:txBody>
                  <a:tcPr/>
                </a:tc>
                <a:tc>
                  <a:txBody>
                    <a:bodyPr/>
                    <a:lstStyle/>
                    <a:p>
                      <a:pPr algn="r"/>
                      <a:r>
                        <a:rPr lang="en-US" sz="1600" dirty="0"/>
                        <a:t>15%</a:t>
                      </a:r>
                      <a:endParaRPr lang="en-AU" sz="1600" dirty="0"/>
                    </a:p>
                  </a:txBody>
                  <a:tcPr/>
                </a:tc>
                <a:extLst>
                  <a:ext uri="{0D108BD9-81ED-4DB2-BD59-A6C34878D82A}">
                    <a16:rowId xmlns:a16="http://schemas.microsoft.com/office/drawing/2014/main" val="3009442845"/>
                  </a:ext>
                </a:extLst>
              </a:tr>
              <a:tr h="310991">
                <a:tc>
                  <a:txBody>
                    <a:bodyPr/>
                    <a:lstStyle/>
                    <a:p>
                      <a:r>
                        <a:rPr lang="en-US" sz="1600" b="0" dirty="0"/>
                        <a:t>Other (Canteen, P&amp;F, Others, Misc.)</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$0.28</a:t>
                      </a:r>
                      <a:endParaRPr lang="en-AU" sz="1600" b="0" dirty="0"/>
                    </a:p>
                  </a:txBody>
                  <a:tcPr>
                    <a:lnB w="12700" cap="flat" cmpd="sng" algn="ctr">
                      <a:solidFill>
                        <a:schemeClr val="tx1"/>
                      </a:solidFill>
                      <a:prstDash val="solid"/>
                      <a:round/>
                      <a:headEnd type="none" w="med" len="med"/>
                      <a:tailEnd type="none" w="med" len="med"/>
                    </a:lnB>
                  </a:tcPr>
                </a:tc>
                <a:tc>
                  <a:txBody>
                    <a:bodyPr/>
                    <a:lstStyle/>
                    <a:p>
                      <a:pPr algn="r"/>
                      <a:r>
                        <a:rPr lang="en-US" sz="1600" b="0" dirty="0"/>
                        <a:t>3%</a:t>
                      </a:r>
                      <a:endParaRPr lang="en-AU" sz="1600" b="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6045478"/>
                  </a:ext>
                </a:extLst>
              </a:tr>
              <a:tr h="310991">
                <a:tc>
                  <a:txBody>
                    <a:bodyPr/>
                    <a:lstStyle/>
                    <a:p>
                      <a:r>
                        <a:rPr lang="en-US" sz="1600" b="1" dirty="0"/>
                        <a:t>Total Revenue</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$7.96</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100%</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232586"/>
                  </a:ext>
                </a:extLst>
              </a:tr>
              <a:tr h="310991">
                <a:tc>
                  <a:txBody>
                    <a:bodyPr/>
                    <a:lstStyle/>
                    <a:p>
                      <a:r>
                        <a:rPr lang="en-US" sz="1600" b="1" i="1" dirty="0"/>
                        <a:t>Expenses</a:t>
                      </a:r>
                      <a:endParaRPr lang="en-AU" sz="1600" b="1" i="1"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tc>
                  <a:txBody>
                    <a:bodyPr/>
                    <a:lstStyle/>
                    <a:p>
                      <a:pPr algn="r"/>
                      <a:endParaRPr lang="en-AU" sz="16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74675057"/>
                  </a:ext>
                </a:extLst>
              </a:tr>
              <a:tr h="310991">
                <a:tc>
                  <a:txBody>
                    <a:bodyPr/>
                    <a:lstStyle/>
                    <a:p>
                      <a:r>
                        <a:rPr lang="en-US" sz="1600" dirty="0"/>
                        <a:t>Tuition, Curriculum &amp; Device Leases</a:t>
                      </a:r>
                      <a:endParaRPr lang="en-AU" sz="1600" dirty="0"/>
                    </a:p>
                  </a:txBody>
                  <a:tcPr/>
                </a:tc>
                <a:tc>
                  <a:txBody>
                    <a:bodyPr/>
                    <a:lstStyle/>
                    <a:p>
                      <a:pPr algn="r"/>
                      <a:r>
                        <a:rPr lang="en-US" sz="1600" dirty="0"/>
                        <a:t>$6.56</a:t>
                      </a:r>
                      <a:endParaRPr lang="en-AU" sz="1600" dirty="0"/>
                    </a:p>
                  </a:txBody>
                  <a:tcPr/>
                </a:tc>
                <a:tc>
                  <a:txBody>
                    <a:bodyPr/>
                    <a:lstStyle/>
                    <a:p>
                      <a:pPr algn="r"/>
                      <a:r>
                        <a:rPr lang="en-US" sz="1600" dirty="0"/>
                        <a:t>83%</a:t>
                      </a:r>
                      <a:endParaRPr lang="en-AU" sz="1600" dirty="0"/>
                    </a:p>
                  </a:txBody>
                  <a:tcPr/>
                </a:tc>
                <a:extLst>
                  <a:ext uri="{0D108BD9-81ED-4DB2-BD59-A6C34878D82A}">
                    <a16:rowId xmlns:a16="http://schemas.microsoft.com/office/drawing/2014/main" val="211441827"/>
                  </a:ext>
                </a:extLst>
              </a:tr>
              <a:tr h="310991">
                <a:tc>
                  <a:txBody>
                    <a:bodyPr/>
                    <a:lstStyle/>
                    <a:p>
                      <a:r>
                        <a:rPr lang="en-US" sz="1600" dirty="0"/>
                        <a:t>Maintenance Services &amp; Utilities</a:t>
                      </a:r>
                      <a:endParaRPr lang="en-AU" sz="1600" dirty="0"/>
                    </a:p>
                  </a:txBody>
                  <a:tcPr/>
                </a:tc>
                <a:tc>
                  <a:txBody>
                    <a:bodyPr/>
                    <a:lstStyle/>
                    <a:p>
                      <a:pPr algn="r"/>
                      <a:r>
                        <a:rPr lang="en-US" sz="1600" dirty="0"/>
                        <a:t>$0.55</a:t>
                      </a:r>
                      <a:endParaRPr lang="en-AU" sz="1600" dirty="0"/>
                    </a:p>
                  </a:txBody>
                  <a:tcPr/>
                </a:tc>
                <a:tc>
                  <a:txBody>
                    <a:bodyPr/>
                    <a:lstStyle/>
                    <a:p>
                      <a:pPr algn="r"/>
                      <a:r>
                        <a:rPr lang="en-US" sz="1600" dirty="0"/>
                        <a:t>9</a:t>
                      </a:r>
                      <a:r>
                        <a:rPr lang="en-AU" sz="1600" dirty="0"/>
                        <a:t>%</a:t>
                      </a:r>
                      <a:endParaRPr lang="en-US" sz="1600" dirty="0"/>
                    </a:p>
                  </a:txBody>
                  <a:tcPr/>
                </a:tc>
                <a:extLst>
                  <a:ext uri="{0D108BD9-81ED-4DB2-BD59-A6C34878D82A}">
                    <a16:rowId xmlns:a16="http://schemas.microsoft.com/office/drawing/2014/main" val="3863425635"/>
                  </a:ext>
                </a:extLst>
              </a:tr>
              <a:tr h="537167">
                <a:tc>
                  <a:txBody>
                    <a:bodyPr/>
                    <a:lstStyle/>
                    <a:p>
                      <a:r>
                        <a:rPr lang="en-US" sz="1600" dirty="0"/>
                        <a:t>Admin, IT Support, CEWA Levies, Canteen &amp; Other Expenses</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$0.54</a:t>
                      </a:r>
                      <a:endParaRPr lang="en-AU" sz="1600" dirty="0"/>
                    </a:p>
                  </a:txBody>
                  <a:tcPr>
                    <a:lnB w="12700" cap="flat" cmpd="sng" algn="ctr">
                      <a:solidFill>
                        <a:schemeClr val="tx1"/>
                      </a:solidFill>
                      <a:prstDash val="solid"/>
                      <a:round/>
                      <a:headEnd type="none" w="med" len="med"/>
                      <a:tailEnd type="none" w="med" len="med"/>
                    </a:lnB>
                  </a:tcPr>
                </a:tc>
                <a:tc>
                  <a:txBody>
                    <a:bodyPr/>
                    <a:lstStyle/>
                    <a:p>
                      <a:pPr algn="r"/>
                      <a:r>
                        <a:rPr lang="en-US" sz="1600" dirty="0"/>
                        <a:t>8%</a:t>
                      </a:r>
                      <a:endParaRPr lang="en-AU" sz="16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3732044"/>
                  </a:ext>
                </a:extLst>
              </a:tr>
              <a:tr h="310991">
                <a:tc>
                  <a:txBody>
                    <a:bodyPr/>
                    <a:lstStyle/>
                    <a:p>
                      <a:r>
                        <a:rPr lang="en-US" sz="1600" b="1" i="0" dirty="0"/>
                        <a:t>Total Expenses (Excluding Depreciation)</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$7.65</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100%</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247770"/>
                  </a:ext>
                </a:extLst>
              </a:tr>
              <a:tr h="310991">
                <a:tc>
                  <a:txBody>
                    <a:bodyPr/>
                    <a:lstStyle/>
                    <a:p>
                      <a:r>
                        <a:rPr lang="en-US" sz="1600" b="1" i="0" dirty="0"/>
                        <a:t>Cash Surplus/(Deficit) Pre-CAPEX</a:t>
                      </a:r>
                      <a:endParaRPr lang="en-AU" sz="1600" b="1" i="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i="0" dirty="0"/>
                        <a:t>$0.31</a:t>
                      </a: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i="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3803040"/>
                  </a:ext>
                </a:extLst>
              </a:tr>
              <a:tr h="474372">
                <a:tc>
                  <a:txBody>
                    <a:bodyPr/>
                    <a:lstStyle/>
                    <a:p>
                      <a:r>
                        <a:rPr lang="en-US" sz="1600" b="1" dirty="0"/>
                        <a:t>Capital Expenditure (School Funded CAPEX)</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a:t>$0.69</a:t>
                      </a: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AU"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015058"/>
                  </a:ext>
                </a:extLst>
              </a:tr>
            </a:tbl>
          </a:graphicData>
        </a:graphic>
      </p:graphicFrame>
      <p:sp>
        <p:nvSpPr>
          <p:cNvPr id="6" name="Content Placeholder 2">
            <a:extLst>
              <a:ext uri="{FF2B5EF4-FFF2-40B4-BE49-F238E27FC236}">
                <a16:creationId xmlns:a16="http://schemas.microsoft.com/office/drawing/2014/main" id="{0619C81E-F1D7-46D8-8EED-CD5273DD4547}"/>
              </a:ext>
            </a:extLst>
          </p:cNvPr>
          <p:cNvSpPr txBox="1">
            <a:spLocks/>
          </p:cNvSpPr>
          <p:nvPr/>
        </p:nvSpPr>
        <p:spPr>
          <a:xfrm>
            <a:off x="8201025" y="906092"/>
            <a:ext cx="3766074" cy="5832746"/>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sz="1500" dirty="0">
                <a:latin typeface="+mj-lt"/>
                <a:cs typeface="Arial Hebrew" pitchFamily="2" charset="-79"/>
              </a:rPr>
              <a:t>2022 – Budget assumption of 705 Students with a Staff of 66 Vs. 2021 705 enrolled Students with a Staff 64.</a:t>
            </a:r>
          </a:p>
          <a:p>
            <a:r>
              <a:rPr lang="en-US" sz="1500" dirty="0">
                <a:latin typeface="+mj-lt"/>
                <a:cs typeface="Arial Hebrew" pitchFamily="2" charset="-79"/>
              </a:rPr>
              <a:t>2022 will see 20 children access the 3- year-old program in Term 1 with a planned second day starting in Term 2.</a:t>
            </a:r>
          </a:p>
          <a:p>
            <a:r>
              <a:rPr lang="en-US" sz="1500" dirty="0">
                <a:latin typeface="+mj-lt"/>
                <a:cs typeface="Arial Hebrew" pitchFamily="2" charset="-79"/>
              </a:rPr>
              <a:t>Fee increases capped at 2% with no increases made in prior year 2021</a:t>
            </a:r>
          </a:p>
          <a:p>
            <a:r>
              <a:rPr lang="en-US" sz="1500" dirty="0">
                <a:latin typeface="+mj-lt"/>
                <a:cs typeface="Arial Hebrew" pitchFamily="2" charset="-79"/>
              </a:rPr>
              <a:t>CEWA has also reduced the School’s allocation of federal funding in the transition phase (incremental reduction of $0.33 million from 2021 and $0.52 million overall) till a new Federal Govt funding model is expected to be in place in the year 2024. </a:t>
            </a:r>
          </a:p>
          <a:p>
            <a:r>
              <a:rPr lang="en-US" sz="1500" dirty="0">
                <a:solidFill>
                  <a:schemeClr val="tx1"/>
                </a:solidFill>
                <a:latin typeface="+mj-lt"/>
                <a:cs typeface="Arial Hebrew"/>
              </a:rPr>
              <a:t>This overall cash deficit for the year of $0.38 million (</a:t>
            </a:r>
            <a:r>
              <a:rPr lang="en-US" sz="1500" dirty="0" err="1">
                <a:solidFill>
                  <a:schemeClr val="tx1"/>
                </a:solidFill>
                <a:latin typeface="+mj-lt"/>
                <a:cs typeface="Arial Hebrew"/>
              </a:rPr>
              <a:t>Opex</a:t>
            </a:r>
            <a:r>
              <a:rPr lang="en-US" sz="1500" dirty="0">
                <a:solidFill>
                  <a:schemeClr val="tx1"/>
                </a:solidFill>
                <a:latin typeface="+mj-lt"/>
                <a:cs typeface="Arial Hebrew"/>
              </a:rPr>
              <a:t> surplus of $0.31 million less Capex deficit of $0.69 million) will be funded from built up cash reserves.</a:t>
            </a:r>
          </a:p>
          <a:p>
            <a:r>
              <a:rPr lang="en-US" sz="1500" b="1" dirty="0">
                <a:solidFill>
                  <a:schemeClr val="tx1"/>
                </a:solidFill>
                <a:latin typeface="+mj-lt"/>
                <a:cs typeface="Arial Hebrew"/>
              </a:rPr>
              <a:t>CEWA, School management and Advisory Council has now endorsed the noted budget.</a:t>
            </a:r>
          </a:p>
          <a:p>
            <a:pPr marL="0" indent="0">
              <a:buFont typeface="Franklin Gothic Book" panose="020B0503020102020204" pitchFamily="34" charset="0"/>
              <a:buNone/>
            </a:pPr>
            <a:r>
              <a:rPr lang="en-US" sz="4000" dirty="0">
                <a:cs typeface="Arial Hebrew"/>
              </a:rPr>
              <a:t>	</a:t>
            </a:r>
            <a:r>
              <a:rPr lang="en-US" sz="4000" dirty="0"/>
              <a:t> </a:t>
            </a:r>
          </a:p>
        </p:txBody>
      </p:sp>
    </p:spTree>
    <p:extLst>
      <p:ext uri="{BB962C8B-B14F-4D97-AF65-F5344CB8AC3E}">
        <p14:creationId xmlns:p14="http://schemas.microsoft.com/office/powerpoint/2010/main" val="1535497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9601200" cy="1485900"/>
          </a:xfrm>
        </p:spPr>
        <p:txBody>
          <a:bodyPr/>
          <a:lstStyle/>
          <a:p>
            <a:r>
              <a:rPr lang="en-US" dirty="0"/>
              <a:t>			     </a:t>
            </a:r>
            <a:r>
              <a:rPr lang="en-US" b="1" dirty="0">
                <a:latin typeface="Arial Hebrew" pitchFamily="2" charset="-79"/>
                <a:cs typeface="Arial Hebrew" pitchFamily="2" charset="-79"/>
              </a:rPr>
              <a:t>2022 Budget</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750000"/>
            <a:ext cx="9873574" cy="1021650"/>
          </a:xfrm>
        </p:spPr>
        <p:txBody>
          <a:bodyPr>
            <a:noAutofit/>
          </a:bodyPr>
          <a:lstStyle/>
          <a:p>
            <a:pPr marL="0" indent="0" algn="ctr">
              <a:buNone/>
            </a:pPr>
            <a:endParaRPr lang="en-US" sz="1500" b="1" dirty="0">
              <a:latin typeface="Arial Hebrew" pitchFamily="2" charset="-79"/>
              <a:cs typeface="Arial Hebrew" pitchFamily="2" charset="-79"/>
            </a:endParaRPr>
          </a:p>
          <a:p>
            <a:pPr marL="0" indent="0" algn="ctr">
              <a:buNone/>
            </a:pPr>
            <a:r>
              <a:rPr lang="en-US" sz="2500" b="1" dirty="0">
                <a:latin typeface="Arial Hebrew" pitchFamily="2" charset="-79"/>
                <a:cs typeface="Arial Hebrew" pitchFamily="2" charset="-79"/>
              </a:rPr>
              <a:t>Proposed Capital Projects - </a:t>
            </a:r>
            <a:r>
              <a:rPr lang="en-US" sz="2500" b="1" dirty="0">
                <a:solidFill>
                  <a:schemeClr val="tx1"/>
                </a:solidFill>
                <a:latin typeface="Arial Hebrew" pitchFamily="2" charset="-79"/>
                <a:cs typeface="Arial Hebrew" pitchFamily="2" charset="-79"/>
              </a:rPr>
              <a:t>$690,000</a:t>
            </a:r>
            <a:endParaRPr lang="en-AU" sz="2500" b="0" i="0" u="none" strike="noStrike" dirty="0">
              <a:effectLst/>
              <a:latin typeface="Arial" panose="020B0604020202020204" pitchFamily="34" charset="0"/>
            </a:endParaRPr>
          </a:p>
          <a:p>
            <a:pPr marL="0" indent="0">
              <a:buNone/>
            </a:pPr>
            <a:endParaRPr lang="en-US" sz="4000" dirty="0">
              <a:latin typeface="Arial Hebrew" pitchFamily="2" charset="-79"/>
              <a:cs typeface="Arial Hebrew" pitchFamily="2" charset="-79"/>
            </a:endParaRP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2" imgW="15424150" imgH="18872200" progId="PBrush">
                  <p:embed/>
                </p:oleObj>
              </mc:Choice>
              <mc:Fallback>
                <p:oleObj name="Bitmap Image" r:id="rId2"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graphicFrame>
        <p:nvGraphicFramePr>
          <p:cNvPr id="5" name="Table 4">
            <a:extLst>
              <a:ext uri="{FF2B5EF4-FFF2-40B4-BE49-F238E27FC236}">
                <a16:creationId xmlns:a16="http://schemas.microsoft.com/office/drawing/2014/main" id="{2288E45E-D6E1-4829-A728-969705C5DC55}"/>
              </a:ext>
            </a:extLst>
          </p:cNvPr>
          <p:cNvGraphicFramePr>
            <a:graphicFrameLocks noGrp="1"/>
          </p:cNvGraphicFramePr>
          <p:nvPr>
            <p:extLst>
              <p:ext uri="{D42A27DB-BD31-4B8C-83A1-F6EECF244321}">
                <p14:modId xmlns:p14="http://schemas.microsoft.com/office/powerpoint/2010/main" val="1490353336"/>
              </p:ext>
            </p:extLst>
          </p:nvPr>
        </p:nvGraphicFramePr>
        <p:xfrm>
          <a:off x="2039332" y="1703388"/>
          <a:ext cx="9208293" cy="3962400"/>
        </p:xfrm>
        <a:graphic>
          <a:graphicData uri="http://schemas.openxmlformats.org/drawingml/2006/table">
            <a:tbl>
              <a:tblPr firstRow="1" bandRow="1">
                <a:tableStyleId>{5C22544A-7EE6-4342-B048-85BDC9FD1C3A}</a:tableStyleId>
              </a:tblPr>
              <a:tblGrid>
                <a:gridCol w="6009053">
                  <a:extLst>
                    <a:ext uri="{9D8B030D-6E8A-4147-A177-3AD203B41FA5}">
                      <a16:colId xmlns:a16="http://schemas.microsoft.com/office/drawing/2014/main" val="1571695334"/>
                    </a:ext>
                  </a:extLst>
                </a:gridCol>
                <a:gridCol w="3199240">
                  <a:extLst>
                    <a:ext uri="{9D8B030D-6E8A-4147-A177-3AD203B41FA5}">
                      <a16:colId xmlns:a16="http://schemas.microsoft.com/office/drawing/2014/main" val="2497372736"/>
                    </a:ext>
                  </a:extLst>
                </a:gridCol>
              </a:tblGrid>
              <a:tr h="370840">
                <a:tc>
                  <a:txBody>
                    <a:bodyPr/>
                    <a:lstStyle/>
                    <a:p>
                      <a:pPr algn="l"/>
                      <a:r>
                        <a:rPr lang="en-US" sz="2000" b="1" dirty="0"/>
                        <a:t>Projects</a:t>
                      </a:r>
                      <a:endParaRPr lang="en-AU" sz="2000" b="1" dirty="0"/>
                    </a:p>
                  </a:txBody>
                  <a:tcPr/>
                </a:tc>
                <a:tc>
                  <a:txBody>
                    <a:bodyPr/>
                    <a:lstStyle/>
                    <a:p>
                      <a:pPr algn="ctr"/>
                      <a:r>
                        <a:rPr lang="en-US" sz="2000" b="1" dirty="0"/>
                        <a:t>(Amounts in $)</a:t>
                      </a:r>
                      <a:endParaRPr lang="en-AU" sz="2000" b="1" dirty="0"/>
                    </a:p>
                  </a:txBody>
                  <a:tcPr/>
                </a:tc>
                <a:extLst>
                  <a:ext uri="{0D108BD9-81ED-4DB2-BD59-A6C34878D82A}">
                    <a16:rowId xmlns:a16="http://schemas.microsoft.com/office/drawing/2014/main" val="473007949"/>
                  </a:ext>
                </a:extLst>
              </a:tr>
              <a:tr h="370840">
                <a:tc>
                  <a:txBody>
                    <a:bodyPr/>
                    <a:lstStyle/>
                    <a:p>
                      <a:r>
                        <a:rPr lang="en-US" sz="2000" dirty="0"/>
                        <a:t>Stage 16 (School funding for planning)</a:t>
                      </a:r>
                      <a:endParaRPr lang="en-AU" sz="2000" dirty="0"/>
                    </a:p>
                  </a:txBody>
                  <a:tcPr/>
                </a:tc>
                <a:tc>
                  <a:txBody>
                    <a:bodyPr/>
                    <a:lstStyle/>
                    <a:p>
                      <a:pPr algn="r"/>
                      <a:r>
                        <a:rPr lang="en-US" sz="2000" dirty="0"/>
                        <a:t>$240,000</a:t>
                      </a:r>
                      <a:endParaRPr lang="en-AU" sz="2000" dirty="0"/>
                    </a:p>
                  </a:txBody>
                  <a:tcPr/>
                </a:tc>
                <a:extLst>
                  <a:ext uri="{0D108BD9-81ED-4DB2-BD59-A6C34878D82A}">
                    <a16:rowId xmlns:a16="http://schemas.microsoft.com/office/drawing/2014/main" val="1934502728"/>
                  </a:ext>
                </a:extLst>
              </a:tr>
              <a:tr h="370840">
                <a:tc>
                  <a:txBody>
                    <a:bodyPr/>
                    <a:lstStyle/>
                    <a:p>
                      <a:r>
                        <a:rPr lang="en-US" sz="2000" dirty="0"/>
                        <a:t>Further Retic/Bore work </a:t>
                      </a:r>
                      <a:endParaRPr lang="en-AU" sz="2000" dirty="0"/>
                    </a:p>
                  </a:txBody>
                  <a:tcPr/>
                </a:tc>
                <a:tc>
                  <a:txBody>
                    <a:bodyPr/>
                    <a:lstStyle/>
                    <a:p>
                      <a:pPr algn="r"/>
                      <a:r>
                        <a:rPr lang="en-US" sz="2000" dirty="0"/>
                        <a:t>$100,000</a:t>
                      </a:r>
                      <a:endParaRPr lang="en-AU" sz="2000" dirty="0"/>
                    </a:p>
                  </a:txBody>
                  <a:tcPr/>
                </a:tc>
                <a:extLst>
                  <a:ext uri="{0D108BD9-81ED-4DB2-BD59-A6C34878D82A}">
                    <a16:rowId xmlns:a16="http://schemas.microsoft.com/office/drawing/2014/main" val="3527432504"/>
                  </a:ext>
                </a:extLst>
              </a:tr>
              <a:tr h="370840">
                <a:tc>
                  <a:txBody>
                    <a:bodyPr/>
                    <a:lstStyle/>
                    <a:p>
                      <a:r>
                        <a:rPr lang="en-US" sz="2000" dirty="0"/>
                        <a:t>New Classroom furniture</a:t>
                      </a:r>
                      <a:endParaRPr lang="en-AU" sz="2000" b="0" dirty="0"/>
                    </a:p>
                  </a:txBody>
                  <a:tcPr/>
                </a:tc>
                <a:tc>
                  <a:txBody>
                    <a:bodyPr/>
                    <a:lstStyle/>
                    <a:p>
                      <a:pPr algn="r"/>
                      <a:r>
                        <a:rPr lang="en-US" sz="2000" b="0" dirty="0"/>
                        <a:t>100,000</a:t>
                      </a:r>
                      <a:endParaRPr lang="en-AU" sz="2000" b="0" dirty="0"/>
                    </a:p>
                  </a:txBody>
                  <a:tcPr/>
                </a:tc>
                <a:extLst>
                  <a:ext uri="{0D108BD9-81ED-4DB2-BD59-A6C34878D82A}">
                    <a16:rowId xmlns:a16="http://schemas.microsoft.com/office/drawing/2014/main" val="1562540801"/>
                  </a:ext>
                </a:extLst>
              </a:tr>
              <a:tr h="370840">
                <a:tc>
                  <a:txBody>
                    <a:bodyPr/>
                    <a:lstStyle/>
                    <a:p>
                      <a:r>
                        <a:rPr lang="en-US" sz="2000" b="0" dirty="0"/>
                        <a:t>Community Centre Chairs</a:t>
                      </a:r>
                      <a:endParaRPr lang="en-AU" sz="2000" b="0" dirty="0"/>
                    </a:p>
                  </a:txBody>
                  <a:tcPr/>
                </a:tc>
                <a:tc>
                  <a:txBody>
                    <a:bodyPr/>
                    <a:lstStyle/>
                    <a:p>
                      <a:pPr algn="r"/>
                      <a:r>
                        <a:rPr lang="en-US" sz="2000" b="0" dirty="0"/>
                        <a:t>$30,000</a:t>
                      </a:r>
                      <a:endParaRPr lang="en-AU" sz="2000" b="0" dirty="0"/>
                    </a:p>
                  </a:txBody>
                  <a:tcPr/>
                </a:tc>
                <a:extLst>
                  <a:ext uri="{0D108BD9-81ED-4DB2-BD59-A6C34878D82A}">
                    <a16:rowId xmlns:a16="http://schemas.microsoft.com/office/drawing/2014/main" val="963750210"/>
                  </a:ext>
                </a:extLst>
              </a:tr>
              <a:tr h="370840">
                <a:tc>
                  <a:txBody>
                    <a:bodyPr/>
                    <a:lstStyle/>
                    <a:p>
                      <a:r>
                        <a:rPr lang="en-US" sz="2000" dirty="0">
                          <a:solidFill>
                            <a:schemeClr val="tx1"/>
                          </a:solidFill>
                        </a:rPr>
                        <a:t>Re-roofing of the undercover area </a:t>
                      </a:r>
                      <a:endParaRPr lang="en-AU" sz="2000" b="0" dirty="0"/>
                    </a:p>
                  </a:txBody>
                  <a:tcPr/>
                </a:tc>
                <a:tc>
                  <a:txBody>
                    <a:bodyPr/>
                    <a:lstStyle/>
                    <a:p>
                      <a:pPr algn="r"/>
                      <a:r>
                        <a:rPr lang="en-US" sz="2000" b="0" dirty="0"/>
                        <a:t>$65,000</a:t>
                      </a:r>
                      <a:endParaRPr lang="en-AU" sz="2000" b="0" dirty="0"/>
                    </a:p>
                  </a:txBody>
                  <a:tcPr/>
                </a:tc>
                <a:extLst>
                  <a:ext uri="{0D108BD9-81ED-4DB2-BD59-A6C34878D82A}">
                    <a16:rowId xmlns:a16="http://schemas.microsoft.com/office/drawing/2014/main" val="656249000"/>
                  </a:ext>
                </a:extLst>
              </a:tr>
              <a:tr h="370840">
                <a:tc>
                  <a:txBody>
                    <a:bodyPr/>
                    <a:lstStyle/>
                    <a:p>
                      <a:r>
                        <a:rPr lang="en-US" sz="2000" dirty="0">
                          <a:solidFill>
                            <a:schemeClr val="tx1"/>
                          </a:solidFill>
                        </a:rPr>
                        <a:t>Administration Men’s Toilets</a:t>
                      </a:r>
                      <a:endParaRPr lang="en-AU" sz="2000" b="0" dirty="0"/>
                    </a:p>
                  </a:txBody>
                  <a:tcPr/>
                </a:tc>
                <a:tc>
                  <a:txBody>
                    <a:bodyPr/>
                    <a:lstStyle/>
                    <a:p>
                      <a:pPr algn="r"/>
                      <a:r>
                        <a:rPr lang="en-US" sz="2000" b="0" dirty="0"/>
                        <a:t>$35,000</a:t>
                      </a:r>
                      <a:endParaRPr lang="en-AU" sz="2000" b="0" dirty="0"/>
                    </a:p>
                  </a:txBody>
                  <a:tcPr/>
                </a:tc>
                <a:extLst>
                  <a:ext uri="{0D108BD9-81ED-4DB2-BD59-A6C34878D82A}">
                    <a16:rowId xmlns:a16="http://schemas.microsoft.com/office/drawing/2014/main" val="2345669301"/>
                  </a:ext>
                </a:extLst>
              </a:tr>
              <a:tr h="370840">
                <a:tc>
                  <a:txBody>
                    <a:bodyPr/>
                    <a:lstStyle/>
                    <a:p>
                      <a:r>
                        <a:rPr lang="en-US" sz="2000" dirty="0">
                          <a:solidFill>
                            <a:schemeClr val="tx1"/>
                          </a:solidFill>
                        </a:rPr>
                        <a:t>Future Playground (Contribution to City of Cockburn)</a:t>
                      </a:r>
                      <a:endParaRPr lang="en-AU" sz="2000" b="0" dirty="0"/>
                    </a:p>
                  </a:txBody>
                  <a:tcPr/>
                </a:tc>
                <a:tc>
                  <a:txBody>
                    <a:bodyPr/>
                    <a:lstStyle/>
                    <a:p>
                      <a:pPr algn="r"/>
                      <a:r>
                        <a:rPr lang="en-US" sz="2000" b="0" dirty="0"/>
                        <a:t>$100,000</a:t>
                      </a:r>
                      <a:endParaRPr lang="en-AU" sz="2000" b="0" dirty="0"/>
                    </a:p>
                  </a:txBody>
                  <a:tcPr/>
                </a:tc>
                <a:extLst>
                  <a:ext uri="{0D108BD9-81ED-4DB2-BD59-A6C34878D82A}">
                    <a16:rowId xmlns:a16="http://schemas.microsoft.com/office/drawing/2014/main" val="2424024904"/>
                  </a:ext>
                </a:extLst>
              </a:tr>
              <a:tr h="370840">
                <a:tc>
                  <a:txBody>
                    <a:bodyPr/>
                    <a:lstStyle/>
                    <a:p>
                      <a:r>
                        <a:rPr lang="en-US" sz="2000" b="0" dirty="0"/>
                        <a:t>Information Technology</a:t>
                      </a:r>
                      <a:endParaRPr lang="en-AU" sz="2000" b="0" dirty="0"/>
                    </a:p>
                  </a:txBody>
                  <a:tcPr/>
                </a:tc>
                <a:tc>
                  <a:txBody>
                    <a:bodyPr/>
                    <a:lstStyle/>
                    <a:p>
                      <a:pPr algn="r"/>
                      <a:r>
                        <a:rPr lang="en-US" sz="2000" b="0" dirty="0"/>
                        <a:t>$20,000</a:t>
                      </a:r>
                      <a:endParaRPr lang="en-AU" sz="2000" b="0" dirty="0"/>
                    </a:p>
                  </a:txBody>
                  <a:tcPr/>
                </a:tc>
                <a:extLst>
                  <a:ext uri="{0D108BD9-81ED-4DB2-BD59-A6C34878D82A}">
                    <a16:rowId xmlns:a16="http://schemas.microsoft.com/office/drawing/2014/main" val="834480779"/>
                  </a:ext>
                </a:extLst>
              </a:tr>
              <a:tr h="370840">
                <a:tc>
                  <a:txBody>
                    <a:bodyPr/>
                    <a:lstStyle/>
                    <a:p>
                      <a:r>
                        <a:rPr lang="en-US" sz="2000" b="1" dirty="0"/>
                        <a:t>Proposed Capital Projects (School funded)</a:t>
                      </a:r>
                      <a:endParaRPr lang="en-AU" sz="2000" b="1" dirty="0"/>
                    </a:p>
                  </a:txBody>
                  <a:tcPr/>
                </a:tc>
                <a:tc>
                  <a:txBody>
                    <a:bodyPr/>
                    <a:lstStyle/>
                    <a:p>
                      <a:pPr algn="r"/>
                      <a:r>
                        <a:rPr lang="en-US" sz="2000" b="1" dirty="0"/>
                        <a:t>$690,000</a:t>
                      </a:r>
                      <a:endParaRPr lang="en-AU" sz="2000" b="1" dirty="0"/>
                    </a:p>
                  </a:txBody>
                  <a:tcPr/>
                </a:tc>
                <a:extLst>
                  <a:ext uri="{0D108BD9-81ED-4DB2-BD59-A6C34878D82A}">
                    <a16:rowId xmlns:a16="http://schemas.microsoft.com/office/drawing/2014/main" val="3960308443"/>
                  </a:ext>
                </a:extLst>
              </a:tr>
            </a:tbl>
          </a:graphicData>
        </a:graphic>
      </p:graphicFrame>
      <p:cxnSp>
        <p:nvCxnSpPr>
          <p:cNvPr id="7" name="Straight Connector 6">
            <a:extLst>
              <a:ext uri="{FF2B5EF4-FFF2-40B4-BE49-F238E27FC236}">
                <a16:creationId xmlns:a16="http://schemas.microsoft.com/office/drawing/2014/main" id="{443FEDEC-9E78-451D-B044-705E614FABC1}"/>
              </a:ext>
            </a:extLst>
          </p:cNvPr>
          <p:cNvCxnSpPr/>
          <p:nvPr/>
        </p:nvCxnSpPr>
        <p:spPr>
          <a:xfrm>
            <a:off x="2039331" y="5264943"/>
            <a:ext cx="920829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24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6CE-5574-2643-B373-B67CF51418D2}"/>
              </a:ext>
            </a:extLst>
          </p:cNvPr>
          <p:cNvSpPr>
            <a:spLocks noGrp="1"/>
          </p:cNvSpPr>
          <p:nvPr>
            <p:ph type="title"/>
          </p:nvPr>
        </p:nvSpPr>
        <p:spPr>
          <a:xfrm>
            <a:off x="1371599" y="119163"/>
            <a:ext cx="9601200" cy="1485900"/>
          </a:xfrm>
        </p:spPr>
        <p:txBody>
          <a:bodyPr/>
          <a:lstStyle/>
          <a:p>
            <a:pPr algn="ctr"/>
            <a:r>
              <a:rPr lang="en-US" b="1" dirty="0">
                <a:latin typeface="Arial Hebrew" pitchFamily="2" charset="-79"/>
                <a:cs typeface="Arial Hebrew" pitchFamily="2" charset="-79"/>
              </a:rPr>
              <a:t>    2021 Finance - Closing</a:t>
            </a:r>
          </a:p>
        </p:txBody>
      </p:sp>
      <p:sp>
        <p:nvSpPr>
          <p:cNvPr id="3" name="Content Placeholder 2">
            <a:extLst>
              <a:ext uri="{FF2B5EF4-FFF2-40B4-BE49-F238E27FC236}">
                <a16:creationId xmlns:a16="http://schemas.microsoft.com/office/drawing/2014/main" id="{EC46BA1A-C6F2-194C-9222-CC6A04C43C01}"/>
              </a:ext>
            </a:extLst>
          </p:cNvPr>
          <p:cNvSpPr>
            <a:spLocks noGrp="1"/>
          </p:cNvSpPr>
          <p:nvPr>
            <p:ph idx="1"/>
          </p:nvPr>
        </p:nvSpPr>
        <p:spPr>
          <a:xfrm>
            <a:off x="1975039" y="1318437"/>
            <a:ext cx="9873574" cy="5267714"/>
          </a:xfrm>
        </p:spPr>
        <p:txBody>
          <a:bodyPr>
            <a:noAutofit/>
          </a:bodyPr>
          <a:lstStyle/>
          <a:p>
            <a:pPr marL="0" indent="0">
              <a:buNone/>
            </a:pPr>
            <a:r>
              <a:rPr lang="en-US" sz="1000" b="1" dirty="0">
                <a:latin typeface="Arial Hebrew" pitchFamily="2" charset="-79"/>
                <a:cs typeface="Arial Hebrew" pitchFamily="2" charset="-79"/>
              </a:rPr>
              <a:t>				</a:t>
            </a:r>
            <a:endParaRPr lang="en-US" sz="3600" dirty="0">
              <a:cs typeface="Arial Hebrew"/>
            </a:endParaRPr>
          </a:p>
          <a:p>
            <a:pPr marL="0" indent="0" algn="ctr">
              <a:buNone/>
            </a:pPr>
            <a:r>
              <a:rPr lang="en-US" sz="3600" dirty="0"/>
              <a:t>MCPS is in a secure financial position with adequate cash reserves. </a:t>
            </a:r>
          </a:p>
          <a:p>
            <a:pPr marL="0" indent="0" algn="ctr">
              <a:buNone/>
            </a:pPr>
            <a:endParaRPr lang="en-US" sz="3600" dirty="0"/>
          </a:p>
          <a:p>
            <a:pPr marL="0" indent="0" algn="ctr">
              <a:buNone/>
            </a:pPr>
            <a:r>
              <a:rPr lang="en-US" sz="3600" dirty="0"/>
              <a:t>This puts the school in a great position to continue progressing the Capital Development Master Plan with completion of Stage 15 and moving in to Stage 16. </a:t>
            </a:r>
          </a:p>
          <a:p>
            <a:pPr marL="0" indent="0" algn="ctr">
              <a:buNone/>
            </a:pPr>
            <a:endParaRPr lang="en-US" sz="800" dirty="0"/>
          </a:p>
          <a:p>
            <a:pPr marL="0" indent="0" algn="ctr">
              <a:buNone/>
            </a:pPr>
            <a:r>
              <a:rPr lang="en-US" sz="4000" b="1" dirty="0">
                <a:latin typeface="Arial Hebrew" pitchFamily="2" charset="-79"/>
                <a:ea typeface="Apple Color Emoji" pitchFamily="2" charset="0"/>
                <a:cs typeface="Arial Hebrew" pitchFamily="2" charset="-79"/>
              </a:rPr>
              <a:t>Thank you</a:t>
            </a:r>
          </a:p>
          <a:p>
            <a:pPr marL="0" indent="0">
              <a:buNone/>
            </a:pPr>
            <a:endParaRPr lang="en-US" sz="4000" dirty="0"/>
          </a:p>
          <a:p>
            <a:pPr marL="0" indent="0">
              <a:buNone/>
            </a:pPr>
            <a:endParaRPr lang="en-US" sz="4000" dirty="0"/>
          </a:p>
          <a:p>
            <a:pPr marL="0" indent="0">
              <a:buNone/>
            </a:pPr>
            <a:endParaRPr lang="en-US" sz="4000" dirty="0">
              <a:latin typeface="Arial Hebrew" pitchFamily="2" charset="-79"/>
              <a:cs typeface="Arial Hebrew" pitchFamily="2" charset="-79"/>
            </a:endParaRPr>
          </a:p>
          <a:p>
            <a:pPr marL="0" indent="0">
              <a:buNone/>
            </a:pPr>
            <a:endParaRPr lang="en-US" sz="4000" dirty="0">
              <a:latin typeface="Arial Hebrew" pitchFamily="2" charset="-79"/>
              <a:cs typeface="Arial Hebrew" pitchFamily="2" charset="-79"/>
            </a:endParaRPr>
          </a:p>
        </p:txBody>
      </p:sp>
      <p:graphicFrame>
        <p:nvGraphicFramePr>
          <p:cNvPr id="4" name="Object 1">
            <a:extLst>
              <a:ext uri="{FF2B5EF4-FFF2-40B4-BE49-F238E27FC236}">
                <a16:creationId xmlns:a16="http://schemas.microsoft.com/office/drawing/2014/main" id="{7C95FA94-5823-A649-8EB7-06636665C897}"/>
              </a:ext>
            </a:extLst>
          </p:cNvPr>
          <p:cNvGraphicFramePr>
            <a:graphicFrameLocks noChangeAspect="1"/>
          </p:cNvGraphicFramePr>
          <p:nvPr/>
        </p:nvGraphicFramePr>
        <p:xfrm>
          <a:off x="768160" y="119163"/>
          <a:ext cx="1206879" cy="1485900"/>
        </p:xfrm>
        <a:graphic>
          <a:graphicData uri="http://schemas.openxmlformats.org/presentationml/2006/ole">
            <mc:AlternateContent xmlns:mc="http://schemas.openxmlformats.org/markup-compatibility/2006">
              <mc:Choice xmlns:v="urn:schemas-microsoft-com:vml" Requires="v">
                <p:oleObj name="Bitmap Image" r:id="rId2" imgW="15424150" imgH="18872200" progId="PBrush">
                  <p:embed/>
                </p:oleObj>
              </mc:Choice>
              <mc:Fallback>
                <p:oleObj name="Bitmap Image" r:id="rId2" imgW="15424150" imgH="18872200" progId="PBrush">
                  <p:embed/>
                  <p:pic>
                    <p:nvPicPr>
                      <p:cNvPr id="4" name="Object 1">
                        <a:extLst>
                          <a:ext uri="{FF2B5EF4-FFF2-40B4-BE49-F238E27FC236}">
                            <a16:creationId xmlns:a16="http://schemas.microsoft.com/office/drawing/2014/main" id="{7C95FA94-5823-A649-8EB7-06636665C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160" y="119163"/>
                        <a:ext cx="1206879" cy="1485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7675735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71ED99CB74D7D4EA92F25ED2B3D4BDA" ma:contentTypeVersion="10" ma:contentTypeDescription="Create a new document." ma:contentTypeScope="" ma:versionID="aca829a0bde6f9cab837f306cc0015dd">
  <xsd:schema xmlns:xsd="http://www.w3.org/2001/XMLSchema" xmlns:xs="http://www.w3.org/2001/XMLSchema" xmlns:p="http://schemas.microsoft.com/office/2006/metadata/properties" xmlns:ns2="cee0358e-1a4a-4231-8cfd-c0a2764f278a" xmlns:ns3="04dda2af-6464-4b3c-b39f-b30eb93ae7d6" targetNamespace="http://schemas.microsoft.com/office/2006/metadata/properties" ma:root="true" ma:fieldsID="56b5f0f3cf86cf0d41f5cbd116f6704b" ns2:_="" ns3:_="">
    <xsd:import namespace="cee0358e-1a4a-4231-8cfd-c0a2764f278a"/>
    <xsd:import namespace="04dda2af-6464-4b3c-b39f-b30eb93ae7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0358e-1a4a-4231-8cfd-c0a2764f27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dda2af-6464-4b3c-b39f-b30eb93ae7d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ED9740-A534-4DA8-87BE-9E2BA19C919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8B136E6-5878-4F60-9A47-E08EC6740489}">
  <ds:schemaRefs>
    <ds:schemaRef ds:uri="http://schemas.microsoft.com/sharepoint/v3/contenttype/forms"/>
  </ds:schemaRefs>
</ds:datastoreItem>
</file>

<file path=customXml/itemProps3.xml><?xml version="1.0" encoding="utf-8"?>
<ds:datastoreItem xmlns:ds="http://schemas.openxmlformats.org/officeDocument/2006/customXml" ds:itemID="{66DB3853-C227-4C6C-AD43-FDB5196835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0358e-1a4a-4231-8cfd-c0a2764f278a"/>
    <ds:schemaRef ds:uri="04dda2af-6464-4b3c-b39f-b30eb93ae7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Crop</Template>
  <TotalTime>5578</TotalTime>
  <Words>1398</Words>
  <Application>Microsoft Office PowerPoint</Application>
  <PresentationFormat>Widescreen</PresentationFormat>
  <Paragraphs>284</Paragraphs>
  <Slides>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6" baseType="lpstr">
      <vt:lpstr>Arial</vt:lpstr>
      <vt:lpstr>Arial Hebrew</vt:lpstr>
      <vt:lpstr>Calibri</vt:lpstr>
      <vt:lpstr>Franklin Gothic Book</vt:lpstr>
      <vt:lpstr>Crop</vt:lpstr>
      <vt:lpstr>PBrush</vt:lpstr>
      <vt:lpstr>Bitmap Image</vt:lpstr>
      <vt:lpstr> Mater Christi Catholic Primary School  2021 AGM  School ADVISORY COUNCIL  - Treasurer’s Report</vt:lpstr>
      <vt:lpstr>  2021/20 - Income Statement</vt:lpstr>
      <vt:lpstr> 2021/20 – Capital Expenditure (School Funded Portion)</vt:lpstr>
      <vt:lpstr>  2020/19 – Balance Sheet</vt:lpstr>
      <vt:lpstr>   2021 in Review</vt:lpstr>
      <vt:lpstr>   2022 – School Fees</vt:lpstr>
      <vt:lpstr>          2022 Budget</vt:lpstr>
      <vt:lpstr>        2022 Budget</vt:lpstr>
      <vt:lpstr>    2021 Finance - Closing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 Christi Catholic Primary School  2018 AGM  Board Treasurer’s Report</dc:title>
  <dc:creator>Toni Kalat (Mater Christi Catholic Primary School)</dc:creator>
  <cp:lastModifiedBy>dinny kutty</cp:lastModifiedBy>
  <cp:revision>93</cp:revision>
  <cp:lastPrinted>2019-11-15T05:24:57Z</cp:lastPrinted>
  <dcterms:created xsi:type="dcterms:W3CDTF">2018-11-16T01:12:31Z</dcterms:created>
  <dcterms:modified xsi:type="dcterms:W3CDTF">2021-11-16T14:19:17Z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0x010100E71ED99CB74D7D4EA92F25ED2B3D4BDA</vt:lpwstr>
  </property>
</Properties>
</file>